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9"/>
  </p:notesMasterIdLst>
  <p:sldIdLst>
    <p:sldId id="256" r:id="rId2"/>
    <p:sldId id="280" r:id="rId3"/>
    <p:sldId id="259" r:id="rId4"/>
    <p:sldId id="279" r:id="rId5"/>
    <p:sldId id="281" r:id="rId6"/>
    <p:sldId id="276" r:id="rId7"/>
    <p:sldId id="283" r:id="rId8"/>
    <p:sldId id="264" r:id="rId9"/>
    <p:sldId id="265" r:id="rId10"/>
    <p:sldId id="266" r:id="rId11"/>
    <p:sldId id="270" r:id="rId12"/>
    <p:sldId id="271" r:id="rId13"/>
    <p:sldId id="272" r:id="rId14"/>
    <p:sldId id="273" r:id="rId15"/>
    <p:sldId id="274" r:id="rId16"/>
    <p:sldId id="275"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98"/>
    <p:restoredTop sz="96327"/>
  </p:normalViewPr>
  <p:slideViewPr>
    <p:cSldViewPr snapToGrid="0" snapToObjects="1">
      <p:cViewPr varScale="1">
        <p:scale>
          <a:sx n="105" d="100"/>
          <a:sy n="105" d="100"/>
        </p:scale>
        <p:origin x="22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11CB6-3878-BC4D-A04D-959B8843FAC3}" type="datetimeFigureOut">
              <a:rPr lang="en-US" smtClean="0"/>
              <a:t>9/8/20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4C671-CF75-2D47-828E-E89CD6838EED}" type="slidenum">
              <a:rPr lang="en-US" smtClean="0"/>
              <a:t>‹#›</a:t>
            </a:fld>
            <a:endParaRPr lang="en-US"/>
          </a:p>
        </p:txBody>
      </p:sp>
    </p:spTree>
    <p:extLst>
      <p:ext uri="{BB962C8B-B14F-4D97-AF65-F5344CB8AC3E}">
        <p14:creationId xmlns:p14="http://schemas.microsoft.com/office/powerpoint/2010/main" val="172381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1</a:t>
            </a:fld>
            <a:endParaRPr lang="en-US"/>
          </a:p>
        </p:txBody>
      </p:sp>
    </p:spTree>
    <p:extLst>
      <p:ext uri="{BB962C8B-B14F-4D97-AF65-F5344CB8AC3E}">
        <p14:creationId xmlns:p14="http://schemas.microsoft.com/office/powerpoint/2010/main" val="166194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14</a:t>
            </a:fld>
            <a:endParaRPr lang="en-US"/>
          </a:p>
        </p:txBody>
      </p:sp>
    </p:spTree>
    <p:extLst>
      <p:ext uri="{BB962C8B-B14F-4D97-AF65-F5344CB8AC3E}">
        <p14:creationId xmlns:p14="http://schemas.microsoft.com/office/powerpoint/2010/main" val="198433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17</a:t>
            </a:fld>
            <a:endParaRPr lang="en-US"/>
          </a:p>
        </p:txBody>
      </p:sp>
    </p:spTree>
    <p:extLst>
      <p:ext uri="{BB962C8B-B14F-4D97-AF65-F5344CB8AC3E}">
        <p14:creationId xmlns:p14="http://schemas.microsoft.com/office/powerpoint/2010/main" val="29115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2</a:t>
            </a:fld>
            <a:endParaRPr lang="en-US"/>
          </a:p>
        </p:txBody>
      </p:sp>
    </p:spTree>
    <p:extLst>
      <p:ext uri="{BB962C8B-B14F-4D97-AF65-F5344CB8AC3E}">
        <p14:creationId xmlns:p14="http://schemas.microsoft.com/office/powerpoint/2010/main" val="83237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3</a:t>
            </a:fld>
            <a:endParaRPr lang="en-US"/>
          </a:p>
        </p:txBody>
      </p:sp>
    </p:spTree>
    <p:extLst>
      <p:ext uri="{BB962C8B-B14F-4D97-AF65-F5344CB8AC3E}">
        <p14:creationId xmlns:p14="http://schemas.microsoft.com/office/powerpoint/2010/main" val="294033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4</a:t>
            </a:fld>
            <a:endParaRPr lang="en-US"/>
          </a:p>
        </p:txBody>
      </p:sp>
    </p:spTree>
    <p:extLst>
      <p:ext uri="{BB962C8B-B14F-4D97-AF65-F5344CB8AC3E}">
        <p14:creationId xmlns:p14="http://schemas.microsoft.com/office/powerpoint/2010/main" val="238773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5</a:t>
            </a:fld>
            <a:endParaRPr lang="en-US"/>
          </a:p>
        </p:txBody>
      </p:sp>
    </p:spTree>
    <p:extLst>
      <p:ext uri="{BB962C8B-B14F-4D97-AF65-F5344CB8AC3E}">
        <p14:creationId xmlns:p14="http://schemas.microsoft.com/office/powerpoint/2010/main" val="1450409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6</a:t>
            </a:fld>
            <a:endParaRPr lang="en-US"/>
          </a:p>
        </p:txBody>
      </p:sp>
    </p:spTree>
    <p:extLst>
      <p:ext uri="{BB962C8B-B14F-4D97-AF65-F5344CB8AC3E}">
        <p14:creationId xmlns:p14="http://schemas.microsoft.com/office/powerpoint/2010/main" val="313007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7</a:t>
            </a:fld>
            <a:endParaRPr lang="en-US"/>
          </a:p>
        </p:txBody>
      </p:sp>
    </p:spTree>
    <p:extLst>
      <p:ext uri="{BB962C8B-B14F-4D97-AF65-F5344CB8AC3E}">
        <p14:creationId xmlns:p14="http://schemas.microsoft.com/office/powerpoint/2010/main" val="189622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8</a:t>
            </a:fld>
            <a:endParaRPr lang="en-US"/>
          </a:p>
        </p:txBody>
      </p:sp>
    </p:spTree>
    <p:extLst>
      <p:ext uri="{BB962C8B-B14F-4D97-AF65-F5344CB8AC3E}">
        <p14:creationId xmlns:p14="http://schemas.microsoft.com/office/powerpoint/2010/main" val="104104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9</a:t>
            </a:fld>
            <a:endParaRPr lang="en-US"/>
          </a:p>
        </p:txBody>
      </p:sp>
    </p:spTree>
    <p:extLst>
      <p:ext uri="{BB962C8B-B14F-4D97-AF65-F5344CB8AC3E}">
        <p14:creationId xmlns:p14="http://schemas.microsoft.com/office/powerpoint/2010/main" val="93904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2485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5612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757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361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564F-81FE-A44C-9319-B090CEA058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A6BC3-DE9F-F044-A689-1D98049F8952}"/>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4" name="Footer Placeholder 3">
            <a:extLst>
              <a:ext uri="{FF2B5EF4-FFF2-40B4-BE49-F238E27FC236}">
                <a16:creationId xmlns:a16="http://schemas.microsoft.com/office/drawing/2014/main" id="{857A86CC-365C-3E4C-B1FE-4088B5BC44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39AF9-CACA-CF45-9F8E-E4AAE31D88F9}"/>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1678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478024" y="537352"/>
            <a:ext cx="8875777" cy="662781"/>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478023" y="1422374"/>
            <a:ext cx="8875777" cy="4749826"/>
          </a:xfrm>
        </p:spPr>
        <p:txBody>
          <a:bodyPr/>
          <a:lstStyle>
            <a:lvl1pPr>
              <a:defRPr>
                <a:solidFill>
                  <a:srgbClr val="00206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pic>
        <p:nvPicPr>
          <p:cNvPr id="8" name="Picture 7" descr="A picture containing clock, sign, drawing&#10;&#10;Description automatically generated">
            <a:extLst>
              <a:ext uri="{FF2B5EF4-FFF2-40B4-BE49-F238E27FC236}">
                <a16:creationId xmlns:a16="http://schemas.microsoft.com/office/drawing/2014/main" id="{E8A17676-BBA3-8648-817C-88B0B2BBCC55}"/>
              </a:ext>
            </a:extLst>
          </p:cNvPr>
          <p:cNvPicPr>
            <a:picLocks noChangeAspect="1"/>
          </p:cNvPicPr>
          <p:nvPr userDrawn="1"/>
        </p:nvPicPr>
        <p:blipFill>
          <a:blip r:embed="rId2"/>
          <a:stretch>
            <a:fillRect/>
          </a:stretch>
        </p:blipFill>
        <p:spPr>
          <a:xfrm>
            <a:off x="0" y="510045"/>
            <a:ext cx="2406650" cy="914048"/>
          </a:xfrm>
          <a:prstGeom prst="rect">
            <a:avLst/>
          </a:prstGeom>
        </p:spPr>
      </p:pic>
    </p:spTree>
    <p:extLst>
      <p:ext uri="{BB962C8B-B14F-4D97-AF65-F5344CB8AC3E}">
        <p14:creationId xmlns:p14="http://schemas.microsoft.com/office/powerpoint/2010/main" val="243821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0490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2505456" y="585029"/>
            <a:ext cx="8848344" cy="662781"/>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2505456" y="1517727"/>
            <a:ext cx="4288536" cy="4638226"/>
          </a:xfrm>
        </p:spPr>
        <p:txBody>
          <a:bodyPr>
            <a:normAutofit/>
          </a:bodyPr>
          <a:lstStyle>
            <a:lvl1pPr>
              <a:defRPr sz="2000" b="1">
                <a:solidFill>
                  <a:srgbClr val="00206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955582" y="1533974"/>
            <a:ext cx="4401266" cy="4638226"/>
          </a:xfrm>
        </p:spPr>
        <p:txBody>
          <a:bodyPr>
            <a:normAutofit/>
          </a:bodyPr>
          <a:lstStyle>
            <a:lvl1pPr>
              <a:defRPr sz="2000" b="1">
                <a:solidFill>
                  <a:srgbClr val="00206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pic>
        <p:nvPicPr>
          <p:cNvPr id="9" name="Picture 8" descr="A picture containing clock, sign, drawing&#10;&#10;Description automatically generated">
            <a:extLst>
              <a:ext uri="{FF2B5EF4-FFF2-40B4-BE49-F238E27FC236}">
                <a16:creationId xmlns:a16="http://schemas.microsoft.com/office/drawing/2014/main" id="{FF78C106-4DD9-2D4E-97E1-A442F73F238F}"/>
              </a:ext>
            </a:extLst>
          </p:cNvPr>
          <p:cNvPicPr>
            <a:picLocks noChangeAspect="1"/>
          </p:cNvPicPr>
          <p:nvPr userDrawn="1"/>
        </p:nvPicPr>
        <p:blipFill>
          <a:blip r:embed="rId2"/>
          <a:stretch>
            <a:fillRect/>
          </a:stretch>
        </p:blipFill>
        <p:spPr>
          <a:xfrm>
            <a:off x="0" y="510045"/>
            <a:ext cx="2406650" cy="914048"/>
          </a:xfrm>
          <a:prstGeom prst="rect">
            <a:avLst/>
          </a:prstGeom>
        </p:spPr>
      </p:pic>
    </p:spTree>
    <p:extLst>
      <p:ext uri="{BB962C8B-B14F-4D97-AF65-F5344CB8AC3E}">
        <p14:creationId xmlns:p14="http://schemas.microsoft.com/office/powerpoint/2010/main" val="92696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607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64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6537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9638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9/8/20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735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1225171"/>
            <a:ext cx="10515600" cy="66278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2067339"/>
            <a:ext cx="10515600" cy="41096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9/8/20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8948343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1" r:id="rId5"/>
    <p:sldLayoutId id="2147483702" r:id="rId6"/>
    <p:sldLayoutId id="2147483708" r:id="rId7"/>
    <p:sldLayoutId id="2147483703" r:id="rId8"/>
    <p:sldLayoutId id="2147483704" r:id="rId9"/>
    <p:sldLayoutId id="2147483705" r:id="rId10"/>
    <p:sldLayoutId id="2147483706" r:id="rId11"/>
    <p:sldLayoutId id="2147483707" r:id="rId12"/>
    <p:sldLayoutId id="2147483714" r:id="rId1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canadianresearchinsightscouncil.ca/standards/" TargetMode="External"/><Relationship Id="rId13"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4.png"/><Relationship Id="rId12"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anadianresearchinsightscouncil.ca/" TargetMode="External"/><Relationship Id="rId11" Type="http://schemas.openxmlformats.org/officeDocument/2006/relationships/hyperlink" Target="http://www.chuckchakrapani.com/StepByStep/default.asp" TargetMode="External"/><Relationship Id="rId5" Type="http://schemas.openxmlformats.org/officeDocument/2006/relationships/hyperlink" Target="https://www.caip-paim.ca/" TargetMode="External"/><Relationship Id="rId10" Type="http://schemas.openxmlformats.org/officeDocument/2006/relationships/image" Target="../media/image6.svg"/><Relationship Id="rId4" Type="http://schemas.openxmlformats.org/officeDocument/2006/relationships/image" Target="../media/image1.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2.jpg"/><Relationship Id="rId7" Type="http://schemas.openxmlformats.org/officeDocument/2006/relationships/hyperlink" Target="https://www.georgiacenter.uga.edu/courses/market-research/principles-of-market-re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blog.mrii.org/home/" TargetMode="External"/><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hyperlink" Target="https://www.georgiacenter.uga.edu/courses/market-research"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7C48E3-3BBD-43C0-9052-E805107A5C0D}"/>
              </a:ext>
            </a:extLst>
          </p:cNvPr>
          <p:cNvPicPr>
            <a:picLocks noChangeAspect="1"/>
          </p:cNvPicPr>
          <p:nvPr/>
        </p:nvPicPr>
        <p:blipFill rotWithShape="1">
          <a:blip r:embed="rId3"/>
          <a:srcRect/>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10381B0-DFEF-3B4A-A7A0-C0EFC57FE94F}"/>
              </a:ext>
            </a:extLst>
          </p:cNvPr>
          <p:cNvSpPr>
            <a:spLocks noGrp="1"/>
          </p:cNvSpPr>
          <p:nvPr>
            <p:ph type="ctrTitle"/>
          </p:nvPr>
        </p:nvSpPr>
        <p:spPr>
          <a:xfrm>
            <a:off x="6025896" y="3493008"/>
            <a:ext cx="5573437" cy="1277021"/>
          </a:xfrm>
        </p:spPr>
        <p:txBody>
          <a:bodyPr anchor="b">
            <a:normAutofit fontScale="90000"/>
          </a:bodyPr>
          <a:lstStyle/>
          <a:p>
            <a:r>
              <a:rPr lang="en-US" sz="3600" dirty="0"/>
              <a:t>CAIP Canada</a:t>
            </a:r>
            <a:br>
              <a:rPr lang="en-US" sz="3600" dirty="0"/>
            </a:br>
            <a:r>
              <a:rPr lang="en-US" sz="3600" dirty="0"/>
              <a:t>Exam Prep Seminar:</a:t>
            </a:r>
            <a:br>
              <a:rPr lang="en-US" sz="4000" dirty="0"/>
            </a:br>
            <a:br>
              <a:rPr lang="en-US" sz="4000" dirty="0">
                <a:solidFill>
                  <a:schemeClr val="accent1">
                    <a:lumMod val="75000"/>
                  </a:schemeClr>
                </a:solidFill>
              </a:rPr>
            </a:br>
            <a:r>
              <a:rPr lang="en-US" sz="4000" dirty="0">
                <a:solidFill>
                  <a:schemeClr val="accent1">
                    <a:lumMod val="75000"/>
                  </a:schemeClr>
                </a:solidFill>
              </a:rPr>
              <a:t>Seminar Overview</a:t>
            </a:r>
          </a:p>
        </p:txBody>
      </p:sp>
      <p:sp>
        <p:nvSpPr>
          <p:cNvPr id="3" name="Subtitle 2">
            <a:extLst>
              <a:ext uri="{FF2B5EF4-FFF2-40B4-BE49-F238E27FC236}">
                <a16:creationId xmlns:a16="http://schemas.microsoft.com/office/drawing/2014/main" id="{CC7DA536-BC59-7942-940E-D5210D5091C0}"/>
              </a:ext>
            </a:extLst>
          </p:cNvPr>
          <p:cNvSpPr>
            <a:spLocks noGrp="1"/>
          </p:cNvSpPr>
          <p:nvPr>
            <p:ph type="subTitle" idx="1"/>
          </p:nvPr>
        </p:nvSpPr>
        <p:spPr>
          <a:xfrm>
            <a:off x="6025896" y="5010912"/>
            <a:ext cx="4478070" cy="866843"/>
          </a:xfrm>
        </p:spPr>
        <p:txBody>
          <a:bodyPr>
            <a:normAutofit/>
          </a:bodyPr>
          <a:lstStyle/>
          <a:p>
            <a:r>
              <a:rPr lang="en-US" sz="2000" dirty="0"/>
              <a:t>Robert A. G. Wong, </a:t>
            </a:r>
            <a:r>
              <a:rPr lang="en-US" sz="1400" dirty="0"/>
              <a:t>CAIP, FCRIC</a:t>
            </a:r>
            <a:endParaRPr lang="en-US" sz="2000" dirty="0"/>
          </a:p>
          <a:p>
            <a:r>
              <a:rPr lang="en-US" sz="1600" dirty="0"/>
              <a:t>May 2020</a:t>
            </a:r>
          </a:p>
        </p:txBody>
      </p:sp>
    </p:spTree>
    <p:extLst>
      <p:ext uri="{BB962C8B-B14F-4D97-AF65-F5344CB8AC3E}">
        <p14:creationId xmlns:p14="http://schemas.microsoft.com/office/powerpoint/2010/main" val="2817411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0EC91A-F690-7347-B749-435A6CFEF138}"/>
              </a:ext>
            </a:extLst>
          </p:cNvPr>
          <p:cNvSpPr>
            <a:spLocks noGrp="1"/>
          </p:cNvSpPr>
          <p:nvPr>
            <p:ph type="title"/>
          </p:nvPr>
        </p:nvSpPr>
        <p:spPr/>
        <p:txBody>
          <a:bodyPr/>
          <a:lstStyle/>
          <a:p>
            <a:r>
              <a:rPr lang="en-US" dirty="0"/>
              <a:t>Underline &amp; Identify Competencies Tested</a:t>
            </a:r>
          </a:p>
        </p:txBody>
      </p:sp>
      <p:sp>
        <p:nvSpPr>
          <p:cNvPr id="4" name="Content Placeholder 3">
            <a:extLst>
              <a:ext uri="{FF2B5EF4-FFF2-40B4-BE49-F238E27FC236}">
                <a16:creationId xmlns:a16="http://schemas.microsoft.com/office/drawing/2014/main" id="{2A0EB059-6F53-7F46-A294-0AB962DBE212}"/>
              </a:ext>
            </a:extLst>
          </p:cNvPr>
          <p:cNvSpPr>
            <a:spLocks noGrp="1"/>
          </p:cNvSpPr>
          <p:nvPr>
            <p:ph idx="1"/>
          </p:nvPr>
        </p:nvSpPr>
        <p:spPr>
          <a:xfrm>
            <a:off x="4361688" y="1422374"/>
            <a:ext cx="6992112" cy="4749826"/>
          </a:xfrm>
        </p:spPr>
        <p:txBody>
          <a:bodyPr>
            <a:normAutofit fontScale="77500" lnSpcReduction="20000"/>
          </a:bodyPr>
          <a:lstStyle/>
          <a:p>
            <a:r>
              <a:rPr lang="en-US" sz="2000" dirty="0"/>
              <a:t>Hero Eats introduced a new protein snack made from acorns, called </a:t>
            </a:r>
            <a:r>
              <a:rPr lang="en-US" sz="2000" dirty="0" err="1"/>
              <a:t>Cornies</a:t>
            </a:r>
            <a:r>
              <a:rPr lang="en-US" sz="2000" dirty="0"/>
              <a:t>. Your firm was involved in the </a:t>
            </a:r>
            <a:r>
              <a:rPr lang="en-US" sz="2000" u="sng" dirty="0"/>
              <a:t>preliminary product development research</a:t>
            </a:r>
            <a:r>
              <a:rPr lang="en-US" sz="2000" dirty="0"/>
              <a:t>. </a:t>
            </a:r>
          </a:p>
          <a:p>
            <a:r>
              <a:rPr lang="en-US" sz="2000" dirty="0"/>
              <a:t>It involved </a:t>
            </a:r>
            <a:r>
              <a:rPr lang="en-US" sz="2000" u="sng" dirty="0"/>
              <a:t>12 online bulletin board focus groups (BBFGs</a:t>
            </a:r>
            <a:r>
              <a:rPr lang="en-US" sz="2000" dirty="0"/>
              <a:t>) across Canada to </a:t>
            </a:r>
            <a:r>
              <a:rPr lang="en-US" sz="2000" u="sng" dirty="0"/>
              <a:t>examine reactions </a:t>
            </a:r>
            <a:r>
              <a:rPr lang="en-US" sz="2000" dirty="0"/>
              <a:t>to the name, packaging, taste and nutritional values. </a:t>
            </a:r>
          </a:p>
          <a:p>
            <a:r>
              <a:rPr lang="en-US" sz="2000" dirty="0"/>
              <a:t>The insights demonstrated a keen interest among potential consumers about the nutritional properties and rave reviews about the taste.</a:t>
            </a:r>
          </a:p>
          <a:p>
            <a:r>
              <a:rPr lang="en-US" sz="2000" dirty="0"/>
              <a:t>Now 3 months later, the uptake in sales have been poor. The VP of Marketing is </a:t>
            </a:r>
            <a:r>
              <a:rPr lang="en-US" sz="2000" u="sng" dirty="0"/>
              <a:t>desperate to change the fortunes of this new product</a:t>
            </a:r>
            <a:r>
              <a:rPr lang="en-US" sz="2000" dirty="0"/>
              <a:t>. </a:t>
            </a:r>
          </a:p>
          <a:p>
            <a:r>
              <a:rPr lang="en-US" sz="2000" dirty="0"/>
              <a:t>She wishes to drive her digital advertising campaign and wishes to </a:t>
            </a:r>
            <a:r>
              <a:rPr lang="en-US" sz="2000" u="sng" dirty="0"/>
              <a:t>post verbatim written comments and video captures from the BBFGs about the taste.</a:t>
            </a:r>
          </a:p>
          <a:p>
            <a:r>
              <a:rPr lang="en-US" sz="2000" dirty="0"/>
              <a:t>In addition, she remembered that during the debrief there were comments by the staff following the discussion that </a:t>
            </a:r>
            <a:r>
              <a:rPr lang="en-US" sz="2000" u="sng" dirty="0"/>
              <a:t>95% of participants </a:t>
            </a:r>
            <a:r>
              <a:rPr lang="en-US" sz="2000" dirty="0"/>
              <a:t>really liked the product. </a:t>
            </a:r>
          </a:p>
          <a:p>
            <a:r>
              <a:rPr lang="en-US" sz="2000" b="1" dirty="0"/>
              <a:t>How would you reply to the VP’s requests? </a:t>
            </a:r>
            <a:endParaRPr lang="en-US" b="1" dirty="0"/>
          </a:p>
        </p:txBody>
      </p:sp>
      <p:sp>
        <p:nvSpPr>
          <p:cNvPr id="2" name="Right Arrow 1">
            <a:extLst>
              <a:ext uri="{FF2B5EF4-FFF2-40B4-BE49-F238E27FC236}">
                <a16:creationId xmlns:a16="http://schemas.microsoft.com/office/drawing/2014/main" id="{33283794-31C1-FD4C-ADD5-5F965724EFB8}"/>
              </a:ext>
            </a:extLst>
          </p:cNvPr>
          <p:cNvSpPr/>
          <p:nvPr/>
        </p:nvSpPr>
        <p:spPr>
          <a:xfrm>
            <a:off x="877824" y="1230153"/>
            <a:ext cx="2852928" cy="68797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Context</a:t>
            </a:r>
          </a:p>
        </p:txBody>
      </p:sp>
      <p:sp>
        <p:nvSpPr>
          <p:cNvPr id="5" name="Right Arrow 4">
            <a:extLst>
              <a:ext uri="{FF2B5EF4-FFF2-40B4-BE49-F238E27FC236}">
                <a16:creationId xmlns:a16="http://schemas.microsoft.com/office/drawing/2014/main" id="{B4ED671E-B884-AD42-956C-3F5CFCC22651}"/>
              </a:ext>
            </a:extLst>
          </p:cNvPr>
          <p:cNvSpPr/>
          <p:nvPr/>
        </p:nvSpPr>
        <p:spPr>
          <a:xfrm>
            <a:off x="877824" y="2040720"/>
            <a:ext cx="2852928" cy="68797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Methodology</a:t>
            </a:r>
          </a:p>
        </p:txBody>
      </p:sp>
      <p:sp>
        <p:nvSpPr>
          <p:cNvPr id="6" name="Right Arrow 5">
            <a:extLst>
              <a:ext uri="{FF2B5EF4-FFF2-40B4-BE49-F238E27FC236}">
                <a16:creationId xmlns:a16="http://schemas.microsoft.com/office/drawing/2014/main" id="{8EF41741-A0A2-BF42-94AC-2DC716468845}"/>
              </a:ext>
            </a:extLst>
          </p:cNvPr>
          <p:cNvSpPr/>
          <p:nvPr/>
        </p:nvSpPr>
        <p:spPr>
          <a:xfrm>
            <a:off x="877824" y="3675177"/>
            <a:ext cx="2852928" cy="1418031"/>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Issues</a:t>
            </a:r>
          </a:p>
        </p:txBody>
      </p:sp>
      <p:sp>
        <p:nvSpPr>
          <p:cNvPr id="7" name="Right Arrow 6">
            <a:extLst>
              <a:ext uri="{FF2B5EF4-FFF2-40B4-BE49-F238E27FC236}">
                <a16:creationId xmlns:a16="http://schemas.microsoft.com/office/drawing/2014/main" id="{E926772C-9852-F949-A12D-2BE3328C1E98}"/>
              </a:ext>
            </a:extLst>
          </p:cNvPr>
          <p:cNvSpPr/>
          <p:nvPr/>
        </p:nvSpPr>
        <p:spPr>
          <a:xfrm>
            <a:off x="877824" y="5219142"/>
            <a:ext cx="2852928" cy="110150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One question competencies tested</a:t>
            </a:r>
          </a:p>
        </p:txBody>
      </p:sp>
      <p:sp>
        <p:nvSpPr>
          <p:cNvPr id="8" name="Right Arrow 7">
            <a:extLst>
              <a:ext uri="{FF2B5EF4-FFF2-40B4-BE49-F238E27FC236}">
                <a16:creationId xmlns:a16="http://schemas.microsoft.com/office/drawing/2014/main" id="{F6AD274F-0E8B-FF4B-B41C-4925A003834E}"/>
              </a:ext>
            </a:extLst>
          </p:cNvPr>
          <p:cNvSpPr/>
          <p:nvPr/>
        </p:nvSpPr>
        <p:spPr>
          <a:xfrm>
            <a:off x="877824" y="2861267"/>
            <a:ext cx="2852928" cy="68797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Results</a:t>
            </a:r>
          </a:p>
        </p:txBody>
      </p:sp>
    </p:spTree>
    <p:extLst>
      <p:ext uri="{BB962C8B-B14F-4D97-AF65-F5344CB8AC3E}">
        <p14:creationId xmlns:p14="http://schemas.microsoft.com/office/powerpoint/2010/main" val="6531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0EC91A-F690-7347-B749-435A6CFEF138}"/>
              </a:ext>
            </a:extLst>
          </p:cNvPr>
          <p:cNvSpPr>
            <a:spLocks noGrp="1"/>
          </p:cNvSpPr>
          <p:nvPr>
            <p:ph type="title"/>
          </p:nvPr>
        </p:nvSpPr>
        <p:spPr/>
        <p:txBody>
          <a:bodyPr/>
          <a:lstStyle/>
          <a:p>
            <a:r>
              <a:rPr lang="en-US" dirty="0"/>
              <a:t>Underline &amp; Identify Competencies Tested</a:t>
            </a:r>
          </a:p>
        </p:txBody>
      </p:sp>
      <p:sp>
        <p:nvSpPr>
          <p:cNvPr id="4" name="Content Placeholder 3">
            <a:extLst>
              <a:ext uri="{FF2B5EF4-FFF2-40B4-BE49-F238E27FC236}">
                <a16:creationId xmlns:a16="http://schemas.microsoft.com/office/drawing/2014/main" id="{2A0EB059-6F53-7F46-A294-0AB962DBE212}"/>
              </a:ext>
            </a:extLst>
          </p:cNvPr>
          <p:cNvSpPr>
            <a:spLocks noGrp="1"/>
          </p:cNvSpPr>
          <p:nvPr>
            <p:ph idx="1"/>
          </p:nvPr>
        </p:nvSpPr>
        <p:spPr>
          <a:xfrm>
            <a:off x="4361688" y="1422374"/>
            <a:ext cx="6992112" cy="4749826"/>
          </a:xfrm>
        </p:spPr>
        <p:txBody>
          <a:bodyPr>
            <a:normAutofit fontScale="77500" lnSpcReduction="20000"/>
          </a:bodyPr>
          <a:lstStyle/>
          <a:p>
            <a:r>
              <a:rPr lang="en-US" sz="2000" dirty="0"/>
              <a:t>Hero Eats introduced a new protein snack made from acorns, called </a:t>
            </a:r>
            <a:r>
              <a:rPr lang="en-US" sz="2000" dirty="0" err="1"/>
              <a:t>Cornies</a:t>
            </a:r>
            <a:r>
              <a:rPr lang="en-US" sz="2000" dirty="0"/>
              <a:t>. Your firm was involved in the </a:t>
            </a:r>
            <a:r>
              <a:rPr lang="en-US" sz="2000" u="sng" dirty="0"/>
              <a:t>preliminary product development research</a:t>
            </a:r>
            <a:r>
              <a:rPr lang="en-US" sz="2000" dirty="0"/>
              <a:t>. </a:t>
            </a:r>
          </a:p>
          <a:p>
            <a:r>
              <a:rPr lang="en-US" sz="2000" dirty="0"/>
              <a:t>It involved </a:t>
            </a:r>
            <a:r>
              <a:rPr lang="en-US" sz="2000" u="sng" dirty="0"/>
              <a:t>12 online bulletin board focus groups (BBFGs</a:t>
            </a:r>
            <a:r>
              <a:rPr lang="en-US" sz="2000" dirty="0"/>
              <a:t>) across Canada to </a:t>
            </a:r>
            <a:r>
              <a:rPr lang="en-US" sz="2000" u="sng" dirty="0"/>
              <a:t>examine reactions </a:t>
            </a:r>
            <a:r>
              <a:rPr lang="en-US" sz="2000" dirty="0"/>
              <a:t>to the name, packaging, taste and nutritional values. </a:t>
            </a:r>
          </a:p>
          <a:p>
            <a:r>
              <a:rPr lang="en-US" sz="2000" dirty="0"/>
              <a:t>The insights identified a keen interest among potential consumers about the nutritional properties and rave reviews about the taste.</a:t>
            </a:r>
          </a:p>
          <a:p>
            <a:r>
              <a:rPr lang="en-US" sz="2000" dirty="0"/>
              <a:t>Now 3 months later, the uptake in sales have been poor. The VP of Marketing is </a:t>
            </a:r>
            <a:r>
              <a:rPr lang="en-US" sz="2000" u="sng" dirty="0"/>
              <a:t>desperate to change the fortunes of this new product</a:t>
            </a:r>
            <a:r>
              <a:rPr lang="en-US" sz="2000" dirty="0"/>
              <a:t>. </a:t>
            </a:r>
          </a:p>
          <a:p>
            <a:r>
              <a:rPr lang="en-US" sz="2000" dirty="0"/>
              <a:t>She wishes to drive her digital advertising campaign and wishes to </a:t>
            </a:r>
            <a:r>
              <a:rPr lang="en-US" sz="2000" u="sng" dirty="0"/>
              <a:t>post verbatim written comments and video captures from the BBFGs about the taste.</a:t>
            </a:r>
          </a:p>
          <a:p>
            <a:r>
              <a:rPr lang="en-US" sz="2000" dirty="0"/>
              <a:t>In addition, she remembered that during the debrief there were comments by the staff following the discussion that </a:t>
            </a:r>
            <a:r>
              <a:rPr lang="en-US" sz="2000" u="sng" dirty="0"/>
              <a:t>95% of participants </a:t>
            </a:r>
            <a:r>
              <a:rPr lang="en-US" sz="2000" dirty="0"/>
              <a:t>really liked the product. </a:t>
            </a:r>
          </a:p>
          <a:p>
            <a:r>
              <a:rPr lang="en-US" sz="2000" b="1" dirty="0"/>
              <a:t>How would you reply to the VP’s requests? What further research suggestions might you offer and why?</a:t>
            </a:r>
            <a:endParaRPr lang="en-US" b="1" dirty="0"/>
          </a:p>
        </p:txBody>
      </p:sp>
      <p:sp>
        <p:nvSpPr>
          <p:cNvPr id="2" name="Right Arrow 1">
            <a:extLst>
              <a:ext uri="{FF2B5EF4-FFF2-40B4-BE49-F238E27FC236}">
                <a16:creationId xmlns:a16="http://schemas.microsoft.com/office/drawing/2014/main" id="{33283794-31C1-FD4C-ADD5-5F965724EFB8}"/>
              </a:ext>
            </a:extLst>
          </p:cNvPr>
          <p:cNvSpPr/>
          <p:nvPr/>
        </p:nvSpPr>
        <p:spPr>
          <a:xfrm>
            <a:off x="877824" y="1124713"/>
            <a:ext cx="2852928" cy="106984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Product development</a:t>
            </a:r>
          </a:p>
        </p:txBody>
      </p:sp>
      <p:sp>
        <p:nvSpPr>
          <p:cNvPr id="5" name="Right Arrow 4">
            <a:extLst>
              <a:ext uri="{FF2B5EF4-FFF2-40B4-BE49-F238E27FC236}">
                <a16:creationId xmlns:a16="http://schemas.microsoft.com/office/drawing/2014/main" id="{B4ED671E-B884-AD42-956C-3F5CFCC22651}"/>
              </a:ext>
            </a:extLst>
          </p:cNvPr>
          <p:cNvSpPr/>
          <p:nvPr/>
        </p:nvSpPr>
        <p:spPr>
          <a:xfrm>
            <a:off x="877824" y="2108677"/>
            <a:ext cx="2852928" cy="68797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Qual methodology</a:t>
            </a:r>
          </a:p>
        </p:txBody>
      </p:sp>
      <p:sp>
        <p:nvSpPr>
          <p:cNvPr id="6" name="Right Arrow 5">
            <a:extLst>
              <a:ext uri="{FF2B5EF4-FFF2-40B4-BE49-F238E27FC236}">
                <a16:creationId xmlns:a16="http://schemas.microsoft.com/office/drawing/2014/main" id="{8EF41741-A0A2-BF42-94AC-2DC716468845}"/>
              </a:ext>
            </a:extLst>
          </p:cNvPr>
          <p:cNvSpPr/>
          <p:nvPr/>
        </p:nvSpPr>
        <p:spPr>
          <a:xfrm>
            <a:off x="877824" y="3429000"/>
            <a:ext cx="2852928" cy="130829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Issues</a:t>
            </a:r>
          </a:p>
        </p:txBody>
      </p:sp>
      <p:sp>
        <p:nvSpPr>
          <p:cNvPr id="7" name="Right Arrow 6">
            <a:extLst>
              <a:ext uri="{FF2B5EF4-FFF2-40B4-BE49-F238E27FC236}">
                <a16:creationId xmlns:a16="http://schemas.microsoft.com/office/drawing/2014/main" id="{E926772C-9852-F949-A12D-2BE3328C1E98}"/>
              </a:ext>
            </a:extLst>
          </p:cNvPr>
          <p:cNvSpPr/>
          <p:nvPr/>
        </p:nvSpPr>
        <p:spPr>
          <a:xfrm>
            <a:off x="978408" y="4572000"/>
            <a:ext cx="2852928" cy="228600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One question, two issues: use of qual results,  standards &amp; back up</a:t>
            </a:r>
          </a:p>
        </p:txBody>
      </p:sp>
    </p:spTree>
    <p:extLst>
      <p:ext uri="{BB962C8B-B14F-4D97-AF65-F5344CB8AC3E}">
        <p14:creationId xmlns:p14="http://schemas.microsoft.com/office/powerpoint/2010/main" val="16887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0EC91A-F690-7347-B749-435A6CFEF138}"/>
              </a:ext>
            </a:extLst>
          </p:cNvPr>
          <p:cNvSpPr>
            <a:spLocks noGrp="1"/>
          </p:cNvSpPr>
          <p:nvPr>
            <p:ph type="title"/>
          </p:nvPr>
        </p:nvSpPr>
        <p:spPr/>
        <p:txBody>
          <a:bodyPr/>
          <a:lstStyle/>
          <a:p>
            <a:r>
              <a:rPr lang="en-US" dirty="0"/>
              <a:t>Underline &amp; Identify Competencies Tested</a:t>
            </a:r>
          </a:p>
        </p:txBody>
      </p:sp>
      <p:sp>
        <p:nvSpPr>
          <p:cNvPr id="4" name="Content Placeholder 3">
            <a:extLst>
              <a:ext uri="{FF2B5EF4-FFF2-40B4-BE49-F238E27FC236}">
                <a16:creationId xmlns:a16="http://schemas.microsoft.com/office/drawing/2014/main" id="{2A0EB059-6F53-7F46-A294-0AB962DBE212}"/>
              </a:ext>
            </a:extLst>
          </p:cNvPr>
          <p:cNvSpPr>
            <a:spLocks noGrp="1"/>
          </p:cNvSpPr>
          <p:nvPr>
            <p:ph idx="1"/>
          </p:nvPr>
        </p:nvSpPr>
        <p:spPr>
          <a:xfrm>
            <a:off x="4361688" y="1422374"/>
            <a:ext cx="6992112" cy="4749826"/>
          </a:xfrm>
        </p:spPr>
        <p:txBody>
          <a:bodyPr>
            <a:normAutofit fontScale="77500" lnSpcReduction="20000"/>
          </a:bodyPr>
          <a:lstStyle/>
          <a:p>
            <a:r>
              <a:rPr lang="en-US" sz="2000" dirty="0"/>
              <a:t>Hero Eats introduced a new protein snack made from acorns, called </a:t>
            </a:r>
            <a:r>
              <a:rPr lang="en-US" sz="2000" dirty="0" err="1"/>
              <a:t>Cornies</a:t>
            </a:r>
            <a:r>
              <a:rPr lang="en-US" sz="2000" dirty="0"/>
              <a:t>. Your firm was involved in the </a:t>
            </a:r>
            <a:r>
              <a:rPr lang="en-US" sz="2000" u="sng" dirty="0"/>
              <a:t>preliminary product development research</a:t>
            </a:r>
            <a:r>
              <a:rPr lang="en-US" sz="2000" dirty="0"/>
              <a:t>. </a:t>
            </a:r>
          </a:p>
          <a:p>
            <a:r>
              <a:rPr lang="en-US" sz="2000" dirty="0"/>
              <a:t>It involved </a:t>
            </a:r>
            <a:r>
              <a:rPr lang="en-US" sz="2000" u="sng" dirty="0"/>
              <a:t>12 online bulletin board focus groups (BBFGs</a:t>
            </a:r>
            <a:r>
              <a:rPr lang="en-US" sz="2000" dirty="0"/>
              <a:t>) across Canada to </a:t>
            </a:r>
            <a:r>
              <a:rPr lang="en-US" sz="2000" u="sng" dirty="0"/>
              <a:t>examine reactions </a:t>
            </a:r>
            <a:r>
              <a:rPr lang="en-US" sz="2000" dirty="0"/>
              <a:t>to the name, packaging, taste and nutritional values. </a:t>
            </a:r>
          </a:p>
          <a:p>
            <a:r>
              <a:rPr lang="en-US" sz="2000" dirty="0"/>
              <a:t>The insights identified a keen interest among potential consumers about the nutritional properties and raved reviews about the taste.</a:t>
            </a:r>
          </a:p>
          <a:p>
            <a:r>
              <a:rPr lang="en-US" sz="2000" dirty="0"/>
              <a:t>Now 3 months later, the uptake in sales have been poor. The VP of Marketing is desperate </a:t>
            </a:r>
            <a:r>
              <a:rPr lang="en-US" sz="2000" u="sng" dirty="0"/>
              <a:t>to change the fortunes of this new product</a:t>
            </a:r>
            <a:r>
              <a:rPr lang="en-US" sz="2000" dirty="0"/>
              <a:t>. </a:t>
            </a:r>
          </a:p>
          <a:p>
            <a:r>
              <a:rPr lang="en-US" sz="2000" dirty="0"/>
              <a:t>She wishes to drive her digital advertising campaign and wishes to </a:t>
            </a:r>
            <a:r>
              <a:rPr lang="en-US" sz="2000" u="sng" dirty="0"/>
              <a:t>post verbatim written comments and video captures from the BBFGs about the taste.</a:t>
            </a:r>
          </a:p>
          <a:p>
            <a:r>
              <a:rPr lang="en-US" sz="2000" dirty="0"/>
              <a:t>In addition, she remembered that during the debrief there were comments by the staff following the discussion that </a:t>
            </a:r>
            <a:r>
              <a:rPr lang="en-US" sz="2000" u="sng" dirty="0"/>
              <a:t>95% of participants </a:t>
            </a:r>
            <a:r>
              <a:rPr lang="en-US" sz="2000" dirty="0"/>
              <a:t>really liked the product. </a:t>
            </a:r>
          </a:p>
          <a:p>
            <a:r>
              <a:rPr lang="en-US" sz="2000" b="1" dirty="0"/>
              <a:t>How would you reply to the VP’s requests? </a:t>
            </a:r>
            <a:endParaRPr lang="en-US" b="1" dirty="0"/>
          </a:p>
        </p:txBody>
      </p:sp>
      <p:sp>
        <p:nvSpPr>
          <p:cNvPr id="8" name="TextBox 7">
            <a:extLst>
              <a:ext uri="{FF2B5EF4-FFF2-40B4-BE49-F238E27FC236}">
                <a16:creationId xmlns:a16="http://schemas.microsoft.com/office/drawing/2014/main" id="{55531CD2-2E0A-2140-9D71-4993AD96946C}"/>
              </a:ext>
            </a:extLst>
          </p:cNvPr>
          <p:cNvSpPr txBox="1"/>
          <p:nvPr/>
        </p:nvSpPr>
        <p:spPr>
          <a:xfrm>
            <a:off x="347472" y="1883664"/>
            <a:ext cx="3666744" cy="4524315"/>
          </a:xfrm>
          <a:prstGeom prst="rect">
            <a:avLst/>
          </a:prstGeom>
          <a:noFill/>
          <a:ln>
            <a:solidFill>
              <a:srgbClr val="00B0F0"/>
            </a:solidFill>
          </a:ln>
        </p:spPr>
        <p:txBody>
          <a:bodyPr wrap="square" rtlCol="0">
            <a:spAutoFit/>
          </a:bodyPr>
          <a:lstStyle/>
          <a:p>
            <a:r>
              <a:rPr lang="en-US" sz="1600" b="1" dirty="0"/>
              <a:t>Response:</a:t>
            </a:r>
          </a:p>
          <a:p>
            <a:r>
              <a:rPr lang="en-US" sz="1600" dirty="0"/>
              <a:t>Competency tested about use of qual results &amp; code of conduct</a:t>
            </a:r>
          </a:p>
          <a:p>
            <a:endParaRPr lang="en-US" sz="1600" dirty="0"/>
          </a:p>
          <a:p>
            <a:r>
              <a:rPr lang="en-US" sz="1600" b="1" dirty="0"/>
              <a:t>Answer Directly:</a:t>
            </a:r>
          </a:p>
          <a:p>
            <a:pPr marL="342900" indent="-342900">
              <a:buAutoNum type="arabicPeriod"/>
            </a:pPr>
            <a:r>
              <a:rPr lang="en-US" sz="1600" dirty="0"/>
              <a:t>No, use of respondent videos cannot be used for marketing purposes. This is an example of MUGGING – marketing under the disguise of research</a:t>
            </a:r>
          </a:p>
          <a:p>
            <a:pPr marL="342900" indent="-342900">
              <a:buAutoNum type="arabicPeriod"/>
            </a:pPr>
            <a:r>
              <a:rPr lang="en-US" sz="1600" dirty="0"/>
              <a:t>Qual research is more about exploring and cannot be reported in quantitative terms.</a:t>
            </a:r>
          </a:p>
          <a:p>
            <a:pPr marL="342900" indent="-342900">
              <a:buAutoNum type="arabicPeriod"/>
            </a:pPr>
            <a:endParaRPr lang="en-US" sz="1600" dirty="0"/>
          </a:p>
          <a:p>
            <a:r>
              <a:rPr lang="en-US" sz="1600" b="1" dirty="0"/>
              <a:t>Lesson Learned:</a:t>
            </a:r>
          </a:p>
          <a:p>
            <a:r>
              <a:rPr lang="en-US" sz="1600" dirty="0"/>
              <a:t>Answer competency question and back up answer</a:t>
            </a:r>
          </a:p>
          <a:p>
            <a:r>
              <a:rPr lang="en-US" sz="1600" dirty="0"/>
              <a:t>Marks: 2!</a:t>
            </a:r>
          </a:p>
        </p:txBody>
      </p:sp>
    </p:spTree>
    <p:extLst>
      <p:ext uri="{BB962C8B-B14F-4D97-AF65-F5344CB8AC3E}">
        <p14:creationId xmlns:p14="http://schemas.microsoft.com/office/powerpoint/2010/main" val="197629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dissolve">
                                      <p:cBhvr>
                                        <p:cTn id="7" dur="1000"/>
                                        <p:tgtEl>
                                          <p:spTgt spid="8">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dissolve">
                                      <p:cBhvr>
                                        <p:cTn id="10" dur="1000"/>
                                        <p:tgtEl>
                                          <p:spTgt spid="8">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dissolve">
                                      <p:cBhvr>
                                        <p:cTn id="13" dur="1000"/>
                                        <p:tgtEl>
                                          <p:spTgt spid="8">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dissolve">
                                      <p:cBhvr>
                                        <p:cTn id="18" dur="1000"/>
                                        <p:tgtEl>
                                          <p:spTgt spid="8">
                                            <p:txEl>
                                              <p:pRg st="7" end="7"/>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animEffect transition="in" filter="dissolve">
                                      <p:cBhvr>
                                        <p:cTn id="21" dur="1000"/>
                                        <p:tgtEl>
                                          <p:spTgt spid="8">
                                            <p:txEl>
                                              <p:pRg st="8" end="8"/>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xEl>
                                              <p:pRg st="9" end="9"/>
                                            </p:txEl>
                                          </p:spTgt>
                                        </p:tgtEl>
                                        <p:attrNameLst>
                                          <p:attrName>style.visibility</p:attrName>
                                        </p:attrNameLst>
                                      </p:cBhvr>
                                      <p:to>
                                        <p:strVal val="visible"/>
                                      </p:to>
                                    </p:set>
                                    <p:animEffect transition="in" filter="dissolve">
                                      <p:cBhvr>
                                        <p:cTn id="24"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E7235-93EE-A741-991D-3E5A9EF5B890}"/>
              </a:ext>
            </a:extLst>
          </p:cNvPr>
          <p:cNvSpPr>
            <a:spLocks noGrp="1"/>
          </p:cNvSpPr>
          <p:nvPr>
            <p:ph type="title"/>
          </p:nvPr>
        </p:nvSpPr>
        <p:spPr>
          <a:xfrm>
            <a:off x="838200" y="365125"/>
            <a:ext cx="10515600" cy="1325563"/>
          </a:xfrm>
        </p:spPr>
        <p:txBody>
          <a:bodyPr>
            <a:normAutofit/>
          </a:bodyPr>
          <a:lstStyle/>
          <a:p>
            <a:r>
              <a:rPr lang="en-US" dirty="0"/>
              <a:t>Exam Question Example 2</a:t>
            </a:r>
          </a:p>
        </p:txBody>
      </p:sp>
      <p:sp>
        <p:nvSpPr>
          <p:cNvPr id="3" name="Content Placeholder 2">
            <a:extLst>
              <a:ext uri="{FF2B5EF4-FFF2-40B4-BE49-F238E27FC236}">
                <a16:creationId xmlns:a16="http://schemas.microsoft.com/office/drawing/2014/main" id="{CE8353B8-2602-9740-BC02-4269888FFB33}"/>
              </a:ext>
            </a:extLst>
          </p:cNvPr>
          <p:cNvSpPr>
            <a:spLocks noGrp="1"/>
          </p:cNvSpPr>
          <p:nvPr>
            <p:ph idx="1"/>
          </p:nvPr>
        </p:nvSpPr>
        <p:spPr>
          <a:xfrm>
            <a:off x="838201" y="2013625"/>
            <a:ext cx="4614759" cy="4163337"/>
          </a:xfrm>
        </p:spPr>
        <p:txBody>
          <a:bodyPr>
            <a:normAutofit/>
          </a:bodyPr>
          <a:lstStyle/>
          <a:p>
            <a:pPr>
              <a:lnSpc>
                <a:spcPct val="90000"/>
              </a:lnSpc>
            </a:pPr>
            <a:r>
              <a:rPr lang="en-US" sz="1900" dirty="0"/>
              <a:t>OMG health unit contracted your firm to conduct a study of </a:t>
            </a:r>
            <a:r>
              <a:rPr lang="en-US" sz="1900" i="1" dirty="0"/>
              <a:t>alcohol consumption </a:t>
            </a:r>
            <a:r>
              <a:rPr lang="en-US" sz="1900" dirty="0"/>
              <a:t>among under age drinkers attending high school. </a:t>
            </a:r>
          </a:p>
          <a:p>
            <a:pPr>
              <a:lnSpc>
                <a:spcPct val="90000"/>
              </a:lnSpc>
            </a:pPr>
            <a:endParaRPr lang="en-US" sz="1900" i="1" dirty="0"/>
          </a:p>
          <a:p>
            <a:pPr>
              <a:lnSpc>
                <a:spcPct val="90000"/>
              </a:lnSpc>
            </a:pPr>
            <a:r>
              <a:rPr lang="en-US" sz="1900" dirty="0"/>
              <a:t>What sort of consent is necessary to be ethical and meet the ESOMAR/CRIC standards? Who should be informed in order to obtain consent (which might then be withheld?) </a:t>
            </a:r>
          </a:p>
          <a:p>
            <a:pPr>
              <a:lnSpc>
                <a:spcPct val="90000"/>
              </a:lnSpc>
            </a:pPr>
            <a:r>
              <a:rPr lang="en-US" sz="1900" dirty="0"/>
              <a:t>Would the social benefits attached to the study create a special case for access to students? </a:t>
            </a:r>
          </a:p>
          <a:p>
            <a:pPr>
              <a:lnSpc>
                <a:spcPct val="90000"/>
              </a:lnSpc>
            </a:pPr>
            <a:endParaRPr lang="en-US" sz="1900" dirty="0"/>
          </a:p>
        </p:txBody>
      </p:sp>
      <p:pic>
        <p:nvPicPr>
          <p:cNvPr id="5" name="Picture 4" descr="A group of people sitting at a table&#10;&#10;Description automatically generated">
            <a:extLst>
              <a:ext uri="{FF2B5EF4-FFF2-40B4-BE49-F238E27FC236}">
                <a16:creationId xmlns:a16="http://schemas.microsoft.com/office/drawing/2014/main" id="{50A21847-B644-244E-8292-88E7FE4561CD}"/>
              </a:ext>
            </a:extLst>
          </p:cNvPr>
          <p:cNvPicPr>
            <a:picLocks noChangeAspect="1"/>
          </p:cNvPicPr>
          <p:nvPr/>
        </p:nvPicPr>
        <p:blipFill rotWithShape="1">
          <a:blip r:embed="rId2"/>
          <a:srcRect r="7450" b="2"/>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7" name="TextBox 6">
            <a:extLst>
              <a:ext uri="{FF2B5EF4-FFF2-40B4-BE49-F238E27FC236}">
                <a16:creationId xmlns:a16="http://schemas.microsoft.com/office/drawing/2014/main" id="{0AEFE1F7-D799-B145-BCA7-52AC6BBA865C}"/>
              </a:ext>
            </a:extLst>
          </p:cNvPr>
          <p:cNvSpPr txBox="1"/>
          <p:nvPr/>
        </p:nvSpPr>
        <p:spPr>
          <a:xfrm>
            <a:off x="10433303" y="5570779"/>
            <a:ext cx="1840992" cy="276999"/>
          </a:xfrm>
          <a:prstGeom prst="rect">
            <a:avLst/>
          </a:prstGeom>
          <a:noFill/>
        </p:spPr>
        <p:txBody>
          <a:bodyPr wrap="square" rtlCol="0">
            <a:spAutoFit/>
          </a:bodyPr>
          <a:lstStyle/>
          <a:p>
            <a:r>
              <a:rPr lang="en-US" sz="1200" dirty="0"/>
              <a:t>@</a:t>
            </a:r>
            <a:r>
              <a:rPr lang="en-US" sz="1200" dirty="0" err="1"/>
              <a:t>Dreamstime</a:t>
            </a:r>
            <a:endParaRPr lang="en-US" sz="1200" dirty="0"/>
          </a:p>
        </p:txBody>
      </p:sp>
    </p:spTree>
    <p:extLst>
      <p:ext uri="{BB962C8B-B14F-4D97-AF65-F5344CB8AC3E}">
        <p14:creationId xmlns:p14="http://schemas.microsoft.com/office/powerpoint/2010/main" val="241729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7235-93EE-A741-991D-3E5A9EF5B890}"/>
              </a:ext>
            </a:extLst>
          </p:cNvPr>
          <p:cNvSpPr>
            <a:spLocks noGrp="1"/>
          </p:cNvSpPr>
          <p:nvPr>
            <p:ph type="title"/>
          </p:nvPr>
        </p:nvSpPr>
        <p:spPr/>
        <p:txBody>
          <a:bodyPr/>
          <a:lstStyle/>
          <a:p>
            <a:r>
              <a:rPr lang="en-US" dirty="0"/>
              <a:t>Exam Question Example 2</a:t>
            </a:r>
          </a:p>
        </p:txBody>
      </p:sp>
      <p:sp>
        <p:nvSpPr>
          <p:cNvPr id="3" name="Content Placeholder 2">
            <a:extLst>
              <a:ext uri="{FF2B5EF4-FFF2-40B4-BE49-F238E27FC236}">
                <a16:creationId xmlns:a16="http://schemas.microsoft.com/office/drawing/2014/main" id="{CE8353B8-2602-9740-BC02-4269888FFB33}"/>
              </a:ext>
            </a:extLst>
          </p:cNvPr>
          <p:cNvSpPr>
            <a:spLocks noGrp="1"/>
          </p:cNvSpPr>
          <p:nvPr>
            <p:ph idx="1"/>
          </p:nvPr>
        </p:nvSpPr>
        <p:spPr>
          <a:xfrm>
            <a:off x="3328416" y="1422374"/>
            <a:ext cx="7461504" cy="4749826"/>
          </a:xfrm>
        </p:spPr>
        <p:txBody>
          <a:bodyPr>
            <a:normAutofit/>
          </a:bodyPr>
          <a:lstStyle/>
          <a:p>
            <a:r>
              <a:rPr lang="en-US" sz="2000" u="sng" dirty="0">
                <a:solidFill>
                  <a:srgbClr val="000000"/>
                </a:solidFill>
              </a:rPr>
              <a:t>OMG health unit </a:t>
            </a:r>
            <a:r>
              <a:rPr lang="en-US" sz="2000" dirty="0">
                <a:solidFill>
                  <a:srgbClr val="000000"/>
                </a:solidFill>
              </a:rPr>
              <a:t>contracted your firm to conduct a study of </a:t>
            </a:r>
            <a:r>
              <a:rPr lang="en-US" sz="2000" i="1" u="sng" dirty="0">
                <a:solidFill>
                  <a:srgbClr val="000000"/>
                </a:solidFill>
              </a:rPr>
              <a:t>alcohol consumption </a:t>
            </a:r>
            <a:r>
              <a:rPr lang="en-US" sz="2000" dirty="0">
                <a:solidFill>
                  <a:srgbClr val="000000"/>
                </a:solidFill>
              </a:rPr>
              <a:t>among </a:t>
            </a:r>
            <a:r>
              <a:rPr lang="en-US" sz="2000" u="sng" dirty="0">
                <a:solidFill>
                  <a:srgbClr val="000000"/>
                </a:solidFill>
              </a:rPr>
              <a:t>under age drinkers attending high school. </a:t>
            </a:r>
          </a:p>
          <a:p>
            <a:endParaRPr lang="en-US" sz="2000" i="1" dirty="0">
              <a:solidFill>
                <a:srgbClr val="E20000"/>
              </a:solidFill>
            </a:endParaRPr>
          </a:p>
          <a:p>
            <a:r>
              <a:rPr lang="en-US" sz="2000" dirty="0">
                <a:solidFill>
                  <a:srgbClr val="000000"/>
                </a:solidFill>
              </a:rPr>
              <a:t>What sort of consent is necessary to be </a:t>
            </a:r>
            <a:r>
              <a:rPr lang="en-US" sz="2000" u="sng" dirty="0">
                <a:solidFill>
                  <a:srgbClr val="000000"/>
                </a:solidFill>
              </a:rPr>
              <a:t>ethical and meet the ESOMAR/CRIC standards? </a:t>
            </a:r>
            <a:r>
              <a:rPr lang="en-US" sz="2000" dirty="0">
                <a:solidFill>
                  <a:srgbClr val="000000"/>
                </a:solidFill>
              </a:rPr>
              <a:t>Who should be informed in order to obtain consent (which might then be withheld?) </a:t>
            </a:r>
          </a:p>
          <a:p>
            <a:r>
              <a:rPr lang="en-US" sz="2000" u="sng" dirty="0">
                <a:solidFill>
                  <a:srgbClr val="000000"/>
                </a:solidFill>
              </a:rPr>
              <a:t>Would the social benefits attached to the study create a special case for access to students? </a:t>
            </a:r>
          </a:p>
          <a:p>
            <a:endParaRPr lang="en-US" dirty="0"/>
          </a:p>
        </p:txBody>
      </p:sp>
      <p:sp>
        <p:nvSpPr>
          <p:cNvPr id="7" name="Right Arrow 6">
            <a:extLst>
              <a:ext uri="{FF2B5EF4-FFF2-40B4-BE49-F238E27FC236}">
                <a16:creationId xmlns:a16="http://schemas.microsoft.com/office/drawing/2014/main" id="{4F4D2709-1D9C-B048-8F5A-AA16DA9DECCC}"/>
              </a:ext>
            </a:extLst>
          </p:cNvPr>
          <p:cNvSpPr/>
          <p:nvPr/>
        </p:nvSpPr>
        <p:spPr>
          <a:xfrm>
            <a:off x="289560" y="1616034"/>
            <a:ext cx="2852928" cy="68797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Context</a:t>
            </a:r>
          </a:p>
        </p:txBody>
      </p:sp>
      <p:sp>
        <p:nvSpPr>
          <p:cNvPr id="8" name="Right Arrow 7">
            <a:extLst>
              <a:ext uri="{FF2B5EF4-FFF2-40B4-BE49-F238E27FC236}">
                <a16:creationId xmlns:a16="http://schemas.microsoft.com/office/drawing/2014/main" id="{91296453-C298-3748-BFF8-6C0CF7A086BC}"/>
              </a:ext>
            </a:extLst>
          </p:cNvPr>
          <p:cNvSpPr/>
          <p:nvPr/>
        </p:nvSpPr>
        <p:spPr>
          <a:xfrm>
            <a:off x="289560" y="3218215"/>
            <a:ext cx="2852928" cy="68797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Competency tested</a:t>
            </a:r>
          </a:p>
        </p:txBody>
      </p:sp>
      <p:pic>
        <p:nvPicPr>
          <p:cNvPr id="9" name="Picture 8" descr="A group of people sitting at a table&#10;&#10;Description automatically generated">
            <a:extLst>
              <a:ext uri="{FF2B5EF4-FFF2-40B4-BE49-F238E27FC236}">
                <a16:creationId xmlns:a16="http://schemas.microsoft.com/office/drawing/2014/main" id="{EF122500-E9ED-7A4F-BC5F-210F46A4CB88}"/>
              </a:ext>
            </a:extLst>
          </p:cNvPr>
          <p:cNvPicPr>
            <a:picLocks noChangeAspect="1"/>
          </p:cNvPicPr>
          <p:nvPr/>
        </p:nvPicPr>
        <p:blipFill rotWithShape="1">
          <a:blip r:embed="rId3"/>
          <a:srcRect b="9384"/>
          <a:stretch/>
        </p:blipFill>
        <p:spPr>
          <a:xfrm>
            <a:off x="5172456" y="4953903"/>
            <a:ext cx="2852928" cy="1904097"/>
          </a:xfrm>
          <a:prstGeom prst="rect">
            <a:avLst/>
          </a:prstGeom>
        </p:spPr>
      </p:pic>
    </p:spTree>
    <p:extLst>
      <p:ext uri="{BB962C8B-B14F-4D97-AF65-F5344CB8AC3E}">
        <p14:creationId xmlns:p14="http://schemas.microsoft.com/office/powerpoint/2010/main" val="12878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7235-93EE-A741-991D-3E5A9EF5B890}"/>
              </a:ext>
            </a:extLst>
          </p:cNvPr>
          <p:cNvSpPr>
            <a:spLocks noGrp="1"/>
          </p:cNvSpPr>
          <p:nvPr>
            <p:ph type="title"/>
          </p:nvPr>
        </p:nvSpPr>
        <p:spPr/>
        <p:txBody>
          <a:bodyPr/>
          <a:lstStyle/>
          <a:p>
            <a:r>
              <a:rPr lang="en-US" dirty="0"/>
              <a:t>Exam Question Example 2</a:t>
            </a:r>
          </a:p>
        </p:txBody>
      </p:sp>
      <p:sp>
        <p:nvSpPr>
          <p:cNvPr id="3" name="Content Placeholder 2">
            <a:extLst>
              <a:ext uri="{FF2B5EF4-FFF2-40B4-BE49-F238E27FC236}">
                <a16:creationId xmlns:a16="http://schemas.microsoft.com/office/drawing/2014/main" id="{CE8353B8-2602-9740-BC02-4269888FFB33}"/>
              </a:ext>
            </a:extLst>
          </p:cNvPr>
          <p:cNvSpPr>
            <a:spLocks noGrp="1"/>
          </p:cNvSpPr>
          <p:nvPr>
            <p:ph idx="1"/>
          </p:nvPr>
        </p:nvSpPr>
        <p:spPr>
          <a:xfrm>
            <a:off x="3776472" y="1422374"/>
            <a:ext cx="6839712" cy="4749826"/>
          </a:xfrm>
        </p:spPr>
        <p:txBody>
          <a:bodyPr>
            <a:normAutofit/>
          </a:bodyPr>
          <a:lstStyle/>
          <a:p>
            <a:r>
              <a:rPr lang="en-US" sz="2000" u="sng" dirty="0">
                <a:solidFill>
                  <a:srgbClr val="000000"/>
                </a:solidFill>
              </a:rPr>
              <a:t>OMG health unit </a:t>
            </a:r>
            <a:r>
              <a:rPr lang="en-US" sz="2000" dirty="0">
                <a:solidFill>
                  <a:srgbClr val="000000"/>
                </a:solidFill>
              </a:rPr>
              <a:t>contracted your firm to conduct a study of </a:t>
            </a:r>
            <a:r>
              <a:rPr lang="en-US" sz="2000" i="1" u="sng" dirty="0">
                <a:solidFill>
                  <a:srgbClr val="000000"/>
                </a:solidFill>
              </a:rPr>
              <a:t>alcohol consumption </a:t>
            </a:r>
            <a:r>
              <a:rPr lang="en-US" sz="2000" dirty="0">
                <a:solidFill>
                  <a:srgbClr val="000000"/>
                </a:solidFill>
              </a:rPr>
              <a:t>among </a:t>
            </a:r>
            <a:r>
              <a:rPr lang="en-US" sz="2000" u="sng" dirty="0">
                <a:solidFill>
                  <a:srgbClr val="000000"/>
                </a:solidFill>
              </a:rPr>
              <a:t>under age drinkers attending high school. </a:t>
            </a:r>
          </a:p>
          <a:p>
            <a:endParaRPr lang="en-US" sz="2000" i="1" dirty="0">
              <a:solidFill>
                <a:srgbClr val="E20000"/>
              </a:solidFill>
            </a:endParaRPr>
          </a:p>
          <a:p>
            <a:r>
              <a:rPr lang="en-US" sz="2000" dirty="0">
                <a:solidFill>
                  <a:srgbClr val="000000"/>
                </a:solidFill>
              </a:rPr>
              <a:t>What sort of consent is necessary to be </a:t>
            </a:r>
            <a:r>
              <a:rPr lang="en-US" sz="2000" u="sng" dirty="0">
                <a:solidFill>
                  <a:srgbClr val="000000"/>
                </a:solidFill>
              </a:rPr>
              <a:t>ethical and meet the ESOMAR/CRIC standards? </a:t>
            </a:r>
            <a:r>
              <a:rPr lang="en-US" sz="2000" dirty="0">
                <a:solidFill>
                  <a:srgbClr val="000000"/>
                </a:solidFill>
              </a:rPr>
              <a:t>Who should be informed in order to obtain consent (which might then be withheld?) </a:t>
            </a:r>
          </a:p>
          <a:p>
            <a:r>
              <a:rPr lang="en-US" sz="2000" u="sng" dirty="0">
                <a:solidFill>
                  <a:srgbClr val="000000"/>
                </a:solidFill>
              </a:rPr>
              <a:t>Would the social benefits attached to the study create a special case for access to students? </a:t>
            </a:r>
          </a:p>
          <a:p>
            <a:endParaRPr lang="en-US" dirty="0"/>
          </a:p>
        </p:txBody>
      </p:sp>
      <p:sp>
        <p:nvSpPr>
          <p:cNvPr id="7" name="Right Arrow 6">
            <a:extLst>
              <a:ext uri="{FF2B5EF4-FFF2-40B4-BE49-F238E27FC236}">
                <a16:creationId xmlns:a16="http://schemas.microsoft.com/office/drawing/2014/main" id="{4F4D2709-1D9C-B048-8F5A-AA16DA9DECCC}"/>
              </a:ext>
            </a:extLst>
          </p:cNvPr>
          <p:cNvSpPr/>
          <p:nvPr/>
        </p:nvSpPr>
        <p:spPr>
          <a:xfrm>
            <a:off x="289560" y="1422374"/>
            <a:ext cx="2852928" cy="120946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Research with young people under 18</a:t>
            </a:r>
          </a:p>
        </p:txBody>
      </p:sp>
      <p:sp>
        <p:nvSpPr>
          <p:cNvPr id="8" name="Right Arrow 7">
            <a:extLst>
              <a:ext uri="{FF2B5EF4-FFF2-40B4-BE49-F238E27FC236}">
                <a16:creationId xmlns:a16="http://schemas.microsoft.com/office/drawing/2014/main" id="{91296453-C298-3748-BFF8-6C0CF7A086BC}"/>
              </a:ext>
            </a:extLst>
          </p:cNvPr>
          <p:cNvSpPr/>
          <p:nvPr/>
        </p:nvSpPr>
        <p:spPr>
          <a:xfrm>
            <a:off x="289560" y="3218215"/>
            <a:ext cx="2852928" cy="68797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Ethics &amp; standards</a:t>
            </a:r>
          </a:p>
        </p:txBody>
      </p:sp>
      <p:pic>
        <p:nvPicPr>
          <p:cNvPr id="6" name="Picture 5" descr="A group of people sitting at a table&#10;&#10;Description automatically generated">
            <a:extLst>
              <a:ext uri="{FF2B5EF4-FFF2-40B4-BE49-F238E27FC236}">
                <a16:creationId xmlns:a16="http://schemas.microsoft.com/office/drawing/2014/main" id="{EBCB19FE-547F-5549-9A3E-EBD57D9F6AA9}"/>
              </a:ext>
            </a:extLst>
          </p:cNvPr>
          <p:cNvPicPr>
            <a:picLocks noChangeAspect="1"/>
          </p:cNvPicPr>
          <p:nvPr/>
        </p:nvPicPr>
        <p:blipFill rotWithShape="1">
          <a:blip r:embed="rId2"/>
          <a:srcRect b="9384"/>
          <a:stretch/>
        </p:blipFill>
        <p:spPr>
          <a:xfrm>
            <a:off x="5337048" y="4953903"/>
            <a:ext cx="2852928" cy="1904097"/>
          </a:xfrm>
          <a:prstGeom prst="rect">
            <a:avLst/>
          </a:prstGeom>
        </p:spPr>
      </p:pic>
    </p:spTree>
    <p:extLst>
      <p:ext uri="{BB962C8B-B14F-4D97-AF65-F5344CB8AC3E}">
        <p14:creationId xmlns:p14="http://schemas.microsoft.com/office/powerpoint/2010/main" val="10926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7235-93EE-A741-991D-3E5A9EF5B890}"/>
              </a:ext>
            </a:extLst>
          </p:cNvPr>
          <p:cNvSpPr>
            <a:spLocks noGrp="1"/>
          </p:cNvSpPr>
          <p:nvPr>
            <p:ph type="title"/>
          </p:nvPr>
        </p:nvSpPr>
        <p:spPr/>
        <p:txBody>
          <a:bodyPr/>
          <a:lstStyle/>
          <a:p>
            <a:r>
              <a:rPr lang="en-US" dirty="0"/>
              <a:t>Exam Question Example 2</a:t>
            </a:r>
          </a:p>
        </p:txBody>
      </p:sp>
      <p:sp>
        <p:nvSpPr>
          <p:cNvPr id="3" name="Content Placeholder 2">
            <a:extLst>
              <a:ext uri="{FF2B5EF4-FFF2-40B4-BE49-F238E27FC236}">
                <a16:creationId xmlns:a16="http://schemas.microsoft.com/office/drawing/2014/main" id="{CE8353B8-2602-9740-BC02-4269888FFB33}"/>
              </a:ext>
            </a:extLst>
          </p:cNvPr>
          <p:cNvSpPr>
            <a:spLocks noGrp="1"/>
          </p:cNvSpPr>
          <p:nvPr>
            <p:ph idx="1"/>
          </p:nvPr>
        </p:nvSpPr>
        <p:spPr>
          <a:xfrm>
            <a:off x="3749040" y="1422374"/>
            <a:ext cx="7040880" cy="4749826"/>
          </a:xfrm>
        </p:spPr>
        <p:txBody>
          <a:bodyPr>
            <a:normAutofit/>
          </a:bodyPr>
          <a:lstStyle/>
          <a:p>
            <a:r>
              <a:rPr lang="en-US" sz="2000" u="sng" dirty="0">
                <a:solidFill>
                  <a:srgbClr val="000000"/>
                </a:solidFill>
              </a:rPr>
              <a:t>OMG health unit </a:t>
            </a:r>
            <a:r>
              <a:rPr lang="en-US" sz="2000" dirty="0">
                <a:solidFill>
                  <a:srgbClr val="000000"/>
                </a:solidFill>
              </a:rPr>
              <a:t>contracted your firm to conduct a study of </a:t>
            </a:r>
            <a:r>
              <a:rPr lang="en-US" sz="2000" i="1" u="sng" dirty="0">
                <a:solidFill>
                  <a:srgbClr val="000000"/>
                </a:solidFill>
              </a:rPr>
              <a:t>alcohol consumption </a:t>
            </a:r>
            <a:r>
              <a:rPr lang="en-US" sz="2000" dirty="0">
                <a:solidFill>
                  <a:srgbClr val="000000"/>
                </a:solidFill>
              </a:rPr>
              <a:t>among </a:t>
            </a:r>
            <a:r>
              <a:rPr lang="en-US" sz="2000" u="sng" dirty="0">
                <a:solidFill>
                  <a:srgbClr val="000000"/>
                </a:solidFill>
              </a:rPr>
              <a:t>under age drinkers attending high school. </a:t>
            </a:r>
          </a:p>
          <a:p>
            <a:endParaRPr lang="en-US" sz="2000" i="1" dirty="0">
              <a:solidFill>
                <a:srgbClr val="E20000"/>
              </a:solidFill>
            </a:endParaRPr>
          </a:p>
          <a:p>
            <a:r>
              <a:rPr lang="en-US" sz="2000" dirty="0">
                <a:solidFill>
                  <a:srgbClr val="000000"/>
                </a:solidFill>
              </a:rPr>
              <a:t>What sort of consent is necessary to be </a:t>
            </a:r>
            <a:r>
              <a:rPr lang="en-US" sz="2000" u="sng" dirty="0">
                <a:solidFill>
                  <a:srgbClr val="000000"/>
                </a:solidFill>
              </a:rPr>
              <a:t>ethical and meet the ESOMAR/CRIC standards? </a:t>
            </a:r>
            <a:r>
              <a:rPr lang="en-US" sz="2000" dirty="0">
                <a:solidFill>
                  <a:srgbClr val="000000"/>
                </a:solidFill>
              </a:rPr>
              <a:t>Who should be informed in order to obtain consent (which might then be withheld?) </a:t>
            </a:r>
          </a:p>
          <a:p>
            <a:r>
              <a:rPr lang="en-US" sz="2000" u="sng" dirty="0">
                <a:solidFill>
                  <a:srgbClr val="000000"/>
                </a:solidFill>
              </a:rPr>
              <a:t>Would the social benefits attached to the study create a special case for access to students? </a:t>
            </a:r>
          </a:p>
          <a:p>
            <a:endParaRPr lang="en-US" dirty="0"/>
          </a:p>
        </p:txBody>
      </p:sp>
      <p:sp>
        <p:nvSpPr>
          <p:cNvPr id="6" name="TextBox 5">
            <a:extLst>
              <a:ext uri="{FF2B5EF4-FFF2-40B4-BE49-F238E27FC236}">
                <a16:creationId xmlns:a16="http://schemas.microsoft.com/office/drawing/2014/main" id="{7E5DFA42-DA33-CF43-9A12-782F5340E36B}"/>
              </a:ext>
            </a:extLst>
          </p:cNvPr>
          <p:cNvSpPr txBox="1"/>
          <p:nvPr/>
        </p:nvSpPr>
        <p:spPr>
          <a:xfrm>
            <a:off x="82296" y="1499568"/>
            <a:ext cx="3666744" cy="5262979"/>
          </a:xfrm>
          <a:prstGeom prst="rect">
            <a:avLst/>
          </a:prstGeom>
          <a:noFill/>
          <a:ln>
            <a:solidFill>
              <a:srgbClr val="00B0F0"/>
            </a:solidFill>
          </a:ln>
        </p:spPr>
        <p:txBody>
          <a:bodyPr wrap="square" rtlCol="0">
            <a:spAutoFit/>
          </a:bodyPr>
          <a:lstStyle/>
          <a:p>
            <a:r>
              <a:rPr lang="en-US" sz="1600" b="1" dirty="0"/>
              <a:t>Response:</a:t>
            </a:r>
          </a:p>
          <a:p>
            <a:r>
              <a:rPr lang="en-US" sz="1600" dirty="0"/>
              <a:t>Competency tested ethics and standards with young people </a:t>
            </a:r>
          </a:p>
          <a:p>
            <a:endParaRPr lang="en-US" sz="1600" dirty="0"/>
          </a:p>
          <a:p>
            <a:r>
              <a:rPr lang="en-US" sz="1600" b="1" dirty="0"/>
              <a:t>Answer Directly:</a:t>
            </a:r>
          </a:p>
          <a:p>
            <a:pPr marL="342900" indent="-342900">
              <a:buAutoNum type="arabicPeriod"/>
            </a:pPr>
            <a:r>
              <a:rPr lang="en-US" sz="1600" dirty="0"/>
              <a:t>Permission must come directly from the parent/guardian of the children. Neither the school’s nor the teachers’ would be enough. </a:t>
            </a:r>
          </a:p>
          <a:p>
            <a:pPr marL="342900" indent="-342900">
              <a:buAutoNum type="arabicPeriod"/>
            </a:pPr>
            <a:r>
              <a:rPr lang="en-US" sz="1600" dirty="0"/>
              <a:t>The social benefits would not over-ride the need to obtain parental permission because a child could suffer psychologically &amp; physically as a result of the research.  </a:t>
            </a:r>
          </a:p>
          <a:p>
            <a:pPr marL="342900" indent="-342900">
              <a:buAutoNum type="arabicPeriod"/>
            </a:pPr>
            <a:endParaRPr lang="en-US" sz="1600" dirty="0"/>
          </a:p>
          <a:p>
            <a:r>
              <a:rPr lang="en-US" sz="1600" b="1" dirty="0"/>
              <a:t>Lesson Learned:</a:t>
            </a:r>
          </a:p>
          <a:p>
            <a:r>
              <a:rPr lang="en-US" sz="1600" dirty="0"/>
              <a:t>Answer competency question and back up answer</a:t>
            </a:r>
          </a:p>
          <a:p>
            <a:r>
              <a:rPr lang="en-US" sz="1600" dirty="0"/>
              <a:t>Marks: 2!</a:t>
            </a:r>
          </a:p>
        </p:txBody>
      </p:sp>
      <p:pic>
        <p:nvPicPr>
          <p:cNvPr id="9" name="Picture 8" descr="A group of people sitting at a table&#10;&#10;Description automatically generated">
            <a:extLst>
              <a:ext uri="{FF2B5EF4-FFF2-40B4-BE49-F238E27FC236}">
                <a16:creationId xmlns:a16="http://schemas.microsoft.com/office/drawing/2014/main" id="{FDAFE512-C327-1D41-8E77-62A036C26D8F}"/>
              </a:ext>
            </a:extLst>
          </p:cNvPr>
          <p:cNvPicPr>
            <a:picLocks noChangeAspect="1"/>
          </p:cNvPicPr>
          <p:nvPr/>
        </p:nvPicPr>
        <p:blipFill rotWithShape="1">
          <a:blip r:embed="rId2"/>
          <a:srcRect b="9384"/>
          <a:stretch/>
        </p:blipFill>
        <p:spPr>
          <a:xfrm>
            <a:off x="5489448" y="4953903"/>
            <a:ext cx="2852928" cy="1904097"/>
          </a:xfrm>
          <a:prstGeom prst="rect">
            <a:avLst/>
          </a:prstGeom>
        </p:spPr>
      </p:pic>
    </p:spTree>
    <p:extLst>
      <p:ext uri="{BB962C8B-B14F-4D97-AF65-F5344CB8AC3E}">
        <p14:creationId xmlns:p14="http://schemas.microsoft.com/office/powerpoint/2010/main" val="22901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dissolve">
                                      <p:cBhvr>
                                        <p:cTn id="10" dur="500"/>
                                        <p:tgtEl>
                                          <p:spTgt spid="6">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dissolve">
                                      <p:cBhvr>
                                        <p:cTn id="13" dur="500"/>
                                        <p:tgtEl>
                                          <p:spTgt spid="6">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dissolve">
                                      <p:cBhvr>
                                        <p:cTn id="18" dur="500"/>
                                        <p:tgtEl>
                                          <p:spTgt spid="6">
                                            <p:txEl>
                                              <p:pRg st="7" end="7"/>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dissolve">
                                      <p:cBhvr>
                                        <p:cTn id="21" dur="500"/>
                                        <p:tgtEl>
                                          <p:spTgt spid="6">
                                            <p:txEl>
                                              <p:pRg st="8" end="8"/>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dissolve">
                                      <p:cBhvr>
                                        <p:cTn id="2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1" name="Rectangle 10">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48B85E93-8836-BF49-BD22-330908E60879}"/>
              </a:ext>
            </a:extLst>
          </p:cNvPr>
          <p:cNvSpPr>
            <a:spLocks noGrp="1"/>
          </p:cNvSpPr>
          <p:nvPr>
            <p:ph type="title"/>
          </p:nvPr>
        </p:nvSpPr>
        <p:spPr>
          <a:xfrm>
            <a:off x="3337511" y="1994953"/>
            <a:ext cx="5541054" cy="2149412"/>
          </a:xfrm>
        </p:spPr>
        <p:txBody>
          <a:bodyPr vert="horz" lIns="91440" tIns="45720" rIns="91440" bIns="45720" rtlCol="0" anchor="b">
            <a:normAutofit fontScale="90000"/>
          </a:bodyPr>
          <a:lstStyle/>
          <a:p>
            <a:r>
              <a:rPr lang="en-US" sz="4800" dirty="0">
                <a:solidFill>
                  <a:srgbClr val="FFFFFF"/>
                </a:solidFill>
              </a:rPr>
              <a:t>Time To Examine Competencies</a:t>
            </a:r>
            <a:br>
              <a:rPr lang="en-US" sz="4800" dirty="0">
                <a:solidFill>
                  <a:srgbClr val="FFFFFF"/>
                </a:solidFill>
              </a:rPr>
            </a:br>
            <a:br>
              <a:rPr lang="en-US" sz="4800" dirty="0">
                <a:solidFill>
                  <a:srgbClr val="FFFFFF"/>
                </a:solidFill>
              </a:rPr>
            </a:br>
            <a:r>
              <a:rPr lang="en-US" sz="2700" dirty="0">
                <a:solidFill>
                  <a:srgbClr val="FFFFFF"/>
                </a:solidFill>
              </a:rPr>
              <a:t>Choose to follow the order of lessons or pick and choose where your skills could be refreshed</a:t>
            </a:r>
            <a:endParaRPr lang="en-US" sz="4800" dirty="0">
              <a:solidFill>
                <a:srgbClr val="FFFFFF"/>
              </a:solidFill>
            </a:endParaRPr>
          </a:p>
        </p:txBody>
      </p:sp>
      <p:pic>
        <p:nvPicPr>
          <p:cNvPr id="6" name="Picture 5" descr="A picture containing clock, sign, drawing&#10;&#10;Description automatically generated">
            <a:extLst>
              <a:ext uri="{FF2B5EF4-FFF2-40B4-BE49-F238E27FC236}">
                <a16:creationId xmlns:a16="http://schemas.microsoft.com/office/drawing/2014/main" id="{D201C149-0AE2-374D-82E1-471D4822E79B}"/>
              </a:ext>
            </a:extLst>
          </p:cNvPr>
          <p:cNvPicPr>
            <a:picLocks noChangeAspect="1"/>
          </p:cNvPicPr>
          <p:nvPr/>
        </p:nvPicPr>
        <p:blipFill>
          <a:blip r:embed="rId3"/>
          <a:stretch>
            <a:fillRect/>
          </a:stretch>
        </p:blipFill>
        <p:spPr>
          <a:xfrm>
            <a:off x="3965108" y="4314636"/>
            <a:ext cx="4261784" cy="1618629"/>
          </a:xfrm>
          <a:prstGeom prst="rect">
            <a:avLst/>
          </a:prstGeom>
        </p:spPr>
      </p:pic>
    </p:spTree>
    <p:extLst>
      <p:ext uri="{BB962C8B-B14F-4D97-AF65-F5344CB8AC3E}">
        <p14:creationId xmlns:p14="http://schemas.microsoft.com/office/powerpoint/2010/main" val="364108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DDE3C-C4DD-A64E-93DD-282A35A93747}"/>
              </a:ext>
            </a:extLst>
          </p:cNvPr>
          <p:cNvSpPr>
            <a:spLocks noGrp="1"/>
          </p:cNvSpPr>
          <p:nvPr>
            <p:ph type="title"/>
          </p:nvPr>
        </p:nvSpPr>
        <p:spPr>
          <a:xfrm>
            <a:off x="3021543" y="281207"/>
            <a:ext cx="10515600" cy="1325563"/>
          </a:xfrm>
        </p:spPr>
        <p:txBody>
          <a:bodyPr>
            <a:normAutofit/>
          </a:bodyPr>
          <a:lstStyle/>
          <a:p>
            <a:r>
              <a:rPr lang="en-US" dirty="0"/>
              <a:t>This “Exam Prep Seminar”</a:t>
            </a:r>
          </a:p>
        </p:txBody>
      </p:sp>
      <p:pic>
        <p:nvPicPr>
          <p:cNvPr id="7" name="Picture 6">
            <a:extLst>
              <a:ext uri="{FF2B5EF4-FFF2-40B4-BE49-F238E27FC236}">
                <a16:creationId xmlns:a16="http://schemas.microsoft.com/office/drawing/2014/main" id="{EC44191F-3C33-594C-8029-F855C8B5C38C}"/>
              </a:ext>
            </a:extLst>
          </p:cNvPr>
          <p:cNvPicPr>
            <a:picLocks noChangeAspect="1"/>
          </p:cNvPicPr>
          <p:nvPr/>
        </p:nvPicPr>
        <p:blipFill>
          <a:blip r:embed="rId3"/>
          <a:srcRect/>
          <a:stretch/>
        </p:blipFill>
        <p:spPr>
          <a:xfrm flipH="1">
            <a:off x="-111945" y="1747374"/>
            <a:ext cx="5686097" cy="3064670"/>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10" name="Freeform: Shape 6" descr="Tag=AccentColor&#10;Flavor=Light&#10;Target=Fill">
            <a:extLst>
              <a:ext uri="{FF2B5EF4-FFF2-40B4-BE49-F238E27FC236}">
                <a16:creationId xmlns:a16="http://schemas.microsoft.com/office/drawing/2014/main" id="{6B89A35D-5721-8C41-9195-58AF19C4F96F}"/>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1" name="Picture 10" descr="A picture containing clock, sign, drawing&#10;&#10;Description automatically generated">
            <a:extLst>
              <a:ext uri="{FF2B5EF4-FFF2-40B4-BE49-F238E27FC236}">
                <a16:creationId xmlns:a16="http://schemas.microsoft.com/office/drawing/2014/main" id="{7A8F817A-23DF-264A-9BFE-D4407F4F55E7}"/>
              </a:ext>
            </a:extLst>
          </p:cNvPr>
          <p:cNvPicPr>
            <a:picLocks noChangeAspect="1"/>
          </p:cNvPicPr>
          <p:nvPr/>
        </p:nvPicPr>
        <p:blipFill>
          <a:blip r:embed="rId4"/>
          <a:stretch>
            <a:fillRect/>
          </a:stretch>
        </p:blipFill>
        <p:spPr>
          <a:xfrm>
            <a:off x="0" y="510045"/>
            <a:ext cx="2406650" cy="914048"/>
          </a:xfrm>
          <a:prstGeom prst="rect">
            <a:avLst/>
          </a:prstGeom>
        </p:spPr>
      </p:pic>
      <p:sp>
        <p:nvSpPr>
          <p:cNvPr id="8" name="Content Placeholder 7">
            <a:extLst>
              <a:ext uri="{FF2B5EF4-FFF2-40B4-BE49-F238E27FC236}">
                <a16:creationId xmlns:a16="http://schemas.microsoft.com/office/drawing/2014/main" id="{AEED7B9F-50EA-F140-A54B-E8E522A148CD}"/>
              </a:ext>
            </a:extLst>
          </p:cNvPr>
          <p:cNvSpPr txBox="1">
            <a:spLocks/>
          </p:cNvSpPr>
          <p:nvPr/>
        </p:nvSpPr>
        <p:spPr>
          <a:xfrm>
            <a:off x="5577200" y="1475332"/>
            <a:ext cx="6068262" cy="30646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Will</a:t>
            </a:r>
          </a:p>
          <a:p>
            <a:pPr lvl="1"/>
            <a:r>
              <a:rPr lang="en-US" sz="2100" dirty="0"/>
              <a:t>Exercise test writing skills</a:t>
            </a:r>
          </a:p>
          <a:p>
            <a:pPr lvl="1"/>
            <a:r>
              <a:rPr lang="en-US" sz="2100" dirty="0"/>
              <a:t>Refresh the learning brain cells</a:t>
            </a:r>
          </a:p>
          <a:p>
            <a:pPr lvl="1"/>
            <a:r>
              <a:rPr lang="en-US" sz="2100" dirty="0"/>
              <a:t>Help you to understand the CAIP Canada Competencies</a:t>
            </a:r>
          </a:p>
          <a:p>
            <a:pPr lvl="1"/>
            <a:r>
              <a:rPr lang="en-US" sz="2100" dirty="0"/>
              <a:t>Build confidence – strengths &amp; gaps</a:t>
            </a:r>
          </a:p>
          <a:p>
            <a:r>
              <a:rPr lang="en-US" sz="2100" dirty="0"/>
              <a:t>Won’t</a:t>
            </a:r>
          </a:p>
          <a:p>
            <a:pPr lvl="1"/>
            <a:r>
              <a:rPr lang="en-US" sz="2100" dirty="0"/>
              <a:t>Guarantee success without your effort</a:t>
            </a:r>
          </a:p>
          <a:p>
            <a:pPr lvl="1"/>
            <a:r>
              <a:rPr lang="en-US" sz="2100" dirty="0"/>
              <a:t>Teach you all the competencies materials</a:t>
            </a:r>
          </a:p>
          <a:p>
            <a:endParaRPr lang="en-US" sz="2200" dirty="0"/>
          </a:p>
        </p:txBody>
      </p:sp>
      <p:grpSp>
        <p:nvGrpSpPr>
          <p:cNvPr id="15" name="Group 14">
            <a:extLst>
              <a:ext uri="{FF2B5EF4-FFF2-40B4-BE49-F238E27FC236}">
                <a16:creationId xmlns:a16="http://schemas.microsoft.com/office/drawing/2014/main" id="{D99516CF-8DDA-1141-AFAA-B006BB1507B0}"/>
              </a:ext>
            </a:extLst>
          </p:cNvPr>
          <p:cNvGrpSpPr/>
          <p:nvPr/>
        </p:nvGrpSpPr>
        <p:grpSpPr>
          <a:xfrm>
            <a:off x="-428038" y="5460784"/>
            <a:ext cx="3877618" cy="1039238"/>
            <a:chOff x="-99221" y="5565554"/>
            <a:chExt cx="3877618" cy="1039238"/>
          </a:xfrm>
        </p:grpSpPr>
        <p:pic>
          <p:nvPicPr>
            <p:cNvPr id="14" name="Picture 13" descr="A picture containing clock, sign, drawing&#10;&#10;Description automatically generated">
              <a:hlinkClick r:id="rId5"/>
              <a:extLst>
                <a:ext uri="{FF2B5EF4-FFF2-40B4-BE49-F238E27FC236}">
                  <a16:creationId xmlns:a16="http://schemas.microsoft.com/office/drawing/2014/main" id="{AF80386E-C8DC-D340-AAD7-C2403D2DDE13}"/>
                </a:ext>
              </a:extLst>
            </p:cNvPr>
            <p:cNvPicPr>
              <a:picLocks noChangeAspect="1"/>
            </p:cNvPicPr>
            <p:nvPr/>
          </p:nvPicPr>
          <p:blipFill>
            <a:blip r:embed="rId4"/>
            <a:stretch>
              <a:fillRect/>
            </a:stretch>
          </p:blipFill>
          <p:spPr>
            <a:xfrm>
              <a:off x="814506" y="5565554"/>
              <a:ext cx="2060028" cy="782401"/>
            </a:xfrm>
            <a:prstGeom prst="rect">
              <a:avLst/>
            </a:prstGeom>
          </p:spPr>
        </p:pic>
        <p:sp>
          <p:nvSpPr>
            <p:cNvPr id="5" name="Rectangle 4">
              <a:extLst>
                <a:ext uri="{FF2B5EF4-FFF2-40B4-BE49-F238E27FC236}">
                  <a16:creationId xmlns:a16="http://schemas.microsoft.com/office/drawing/2014/main" id="{D32C7CAF-78CB-B040-88A4-363C8FD791F7}"/>
                </a:ext>
              </a:extLst>
            </p:cNvPr>
            <p:cNvSpPr/>
            <p:nvPr/>
          </p:nvSpPr>
          <p:spPr>
            <a:xfrm>
              <a:off x="-99221" y="6297015"/>
              <a:ext cx="3877618" cy="307777"/>
            </a:xfrm>
            <a:prstGeom prst="rect">
              <a:avLst/>
            </a:prstGeom>
          </p:spPr>
          <p:txBody>
            <a:bodyPr wrap="square">
              <a:spAutoFit/>
            </a:bodyPr>
            <a:lstStyle/>
            <a:p>
              <a:pPr algn="ctr">
                <a:spcBef>
                  <a:spcPts val="400"/>
                </a:spcBef>
              </a:pPr>
              <a:r>
                <a:rPr lang="en-US" sz="1400" b="1" dirty="0"/>
                <a:t>Competency Framework.</a:t>
              </a:r>
            </a:p>
          </p:txBody>
        </p:sp>
      </p:grpSp>
      <p:pic>
        <p:nvPicPr>
          <p:cNvPr id="17" name="Picture 16" descr="A close up of a logo&#10;&#10;Description automatically generated">
            <a:hlinkClick r:id="rId6"/>
            <a:extLst>
              <a:ext uri="{FF2B5EF4-FFF2-40B4-BE49-F238E27FC236}">
                <a16:creationId xmlns:a16="http://schemas.microsoft.com/office/drawing/2014/main" id="{31A13DC2-BAD3-1F4D-8381-9D3F28F80EE2}"/>
              </a:ext>
            </a:extLst>
          </p:cNvPr>
          <p:cNvPicPr>
            <a:picLocks noChangeAspect="1"/>
          </p:cNvPicPr>
          <p:nvPr/>
        </p:nvPicPr>
        <p:blipFill>
          <a:blip r:embed="rId7"/>
          <a:stretch>
            <a:fillRect/>
          </a:stretch>
        </p:blipFill>
        <p:spPr>
          <a:xfrm>
            <a:off x="2973755" y="5285729"/>
            <a:ext cx="3547105" cy="1379430"/>
          </a:xfrm>
          <a:prstGeom prst="rect">
            <a:avLst/>
          </a:prstGeom>
        </p:spPr>
      </p:pic>
      <p:grpSp>
        <p:nvGrpSpPr>
          <p:cNvPr id="23" name="Group 22">
            <a:extLst>
              <a:ext uri="{FF2B5EF4-FFF2-40B4-BE49-F238E27FC236}">
                <a16:creationId xmlns:a16="http://schemas.microsoft.com/office/drawing/2014/main" id="{FCC70D1E-5B8D-6F4E-B75B-34A6AFB9363B}"/>
              </a:ext>
            </a:extLst>
          </p:cNvPr>
          <p:cNvGrpSpPr/>
          <p:nvPr/>
        </p:nvGrpSpPr>
        <p:grpSpPr>
          <a:xfrm>
            <a:off x="6330689" y="5455266"/>
            <a:ext cx="3163926" cy="1379318"/>
            <a:chOff x="6894474" y="5411666"/>
            <a:chExt cx="3163926" cy="1379318"/>
          </a:xfrm>
        </p:grpSpPr>
        <p:grpSp>
          <p:nvGrpSpPr>
            <p:cNvPr id="22" name="Group 21">
              <a:extLst>
                <a:ext uri="{FF2B5EF4-FFF2-40B4-BE49-F238E27FC236}">
                  <a16:creationId xmlns:a16="http://schemas.microsoft.com/office/drawing/2014/main" id="{1B564ADD-605F-0B48-B93B-5CA8C04A750B}"/>
                </a:ext>
              </a:extLst>
            </p:cNvPr>
            <p:cNvGrpSpPr/>
            <p:nvPr/>
          </p:nvGrpSpPr>
          <p:grpSpPr>
            <a:xfrm>
              <a:off x="7441168" y="5411666"/>
              <a:ext cx="2070538" cy="885349"/>
              <a:chOff x="7244074" y="5132952"/>
              <a:chExt cx="2070538" cy="885349"/>
            </a:xfrm>
          </p:grpSpPr>
          <p:sp>
            <p:nvSpPr>
              <p:cNvPr id="18" name="Rectangle 17">
                <a:hlinkClick r:id="rId8"/>
                <a:extLst>
                  <a:ext uri="{FF2B5EF4-FFF2-40B4-BE49-F238E27FC236}">
                    <a16:creationId xmlns:a16="http://schemas.microsoft.com/office/drawing/2014/main" id="{DAFB11AE-2404-6D48-8C5F-1CAF0D71B2F3}"/>
                  </a:ext>
                </a:extLst>
              </p:cNvPr>
              <p:cNvSpPr/>
              <p:nvPr/>
            </p:nvSpPr>
            <p:spPr>
              <a:xfrm>
                <a:off x="7244074" y="5132952"/>
                <a:ext cx="2070538" cy="88534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18B74947-A9E8-2247-BEA6-5A58B9371A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40114" y="5418149"/>
                <a:ext cx="1762206" cy="326008"/>
              </a:xfrm>
              <a:prstGeom prst="rect">
                <a:avLst/>
              </a:prstGeom>
            </p:spPr>
          </p:pic>
        </p:grpSp>
        <p:sp>
          <p:nvSpPr>
            <p:cNvPr id="21" name="Rectangle 20">
              <a:extLst>
                <a:ext uri="{FF2B5EF4-FFF2-40B4-BE49-F238E27FC236}">
                  <a16:creationId xmlns:a16="http://schemas.microsoft.com/office/drawing/2014/main" id="{15181C13-E3D3-E643-939B-747B55FB8F1A}"/>
                </a:ext>
              </a:extLst>
            </p:cNvPr>
            <p:cNvSpPr/>
            <p:nvPr/>
          </p:nvSpPr>
          <p:spPr>
            <a:xfrm>
              <a:off x="6894474" y="6267764"/>
              <a:ext cx="3163926" cy="523220"/>
            </a:xfrm>
            <a:prstGeom prst="rect">
              <a:avLst/>
            </a:prstGeom>
          </p:spPr>
          <p:txBody>
            <a:bodyPr wrap="square">
              <a:spAutoFit/>
            </a:bodyPr>
            <a:lstStyle/>
            <a:p>
              <a:pPr algn="ctr"/>
              <a:r>
                <a:rPr lang="en-US" sz="1400" b="1" dirty="0"/>
                <a:t>Code on Market, Opinion &amp; Social Research and Data Analytics</a:t>
              </a:r>
              <a:endParaRPr lang="en-US" sz="1400" dirty="0"/>
            </a:p>
          </p:txBody>
        </p:sp>
      </p:grpSp>
      <p:sp>
        <p:nvSpPr>
          <p:cNvPr id="26" name="TextBox 25">
            <a:extLst>
              <a:ext uri="{FF2B5EF4-FFF2-40B4-BE49-F238E27FC236}">
                <a16:creationId xmlns:a16="http://schemas.microsoft.com/office/drawing/2014/main" id="{8E893A77-00CE-3B4C-A164-B645EFA43A93}"/>
              </a:ext>
            </a:extLst>
          </p:cNvPr>
          <p:cNvSpPr txBox="1"/>
          <p:nvPr/>
        </p:nvSpPr>
        <p:spPr>
          <a:xfrm>
            <a:off x="395199" y="5057001"/>
            <a:ext cx="4572000" cy="369332"/>
          </a:xfrm>
          <a:prstGeom prst="rect">
            <a:avLst/>
          </a:prstGeom>
          <a:noFill/>
        </p:spPr>
        <p:txBody>
          <a:bodyPr wrap="square" rtlCol="0">
            <a:spAutoFit/>
          </a:bodyPr>
          <a:lstStyle/>
          <a:p>
            <a:r>
              <a:rPr lang="en-US" dirty="0"/>
              <a:t>Click logos to check out resources</a:t>
            </a:r>
          </a:p>
        </p:txBody>
      </p:sp>
      <p:pic>
        <p:nvPicPr>
          <p:cNvPr id="24" name="Picture 23">
            <a:hlinkClick r:id="rId11"/>
            <a:extLst>
              <a:ext uri="{FF2B5EF4-FFF2-40B4-BE49-F238E27FC236}">
                <a16:creationId xmlns:a16="http://schemas.microsoft.com/office/drawing/2014/main" id="{B7C8B2A0-5342-224A-9FAC-F20EF8B55E29}"/>
              </a:ext>
            </a:extLst>
          </p:cNvPr>
          <p:cNvPicPr>
            <a:picLocks noChangeAspect="1"/>
          </p:cNvPicPr>
          <p:nvPr/>
        </p:nvPicPr>
        <p:blipFill>
          <a:blip r:embed="rId12"/>
          <a:srcRect/>
          <a:stretch/>
        </p:blipFill>
        <p:spPr>
          <a:xfrm rot="633517">
            <a:off x="10601406" y="4946570"/>
            <a:ext cx="1107890" cy="1658519"/>
          </a:xfrm>
          <a:prstGeom prst="rect">
            <a:avLst/>
          </a:prstGeom>
        </p:spPr>
      </p:pic>
      <p:pic>
        <p:nvPicPr>
          <p:cNvPr id="4" name="Picture 3" descr="A picture containing person, sign, bus, street&#10;&#10;Description automatically generated">
            <a:extLst>
              <a:ext uri="{FF2B5EF4-FFF2-40B4-BE49-F238E27FC236}">
                <a16:creationId xmlns:a16="http://schemas.microsoft.com/office/drawing/2014/main" id="{F2785156-58BC-9A43-837D-5774AC0935E9}"/>
              </a:ext>
            </a:extLst>
          </p:cNvPr>
          <p:cNvPicPr>
            <a:picLocks noChangeAspect="1"/>
          </p:cNvPicPr>
          <p:nvPr/>
        </p:nvPicPr>
        <p:blipFill>
          <a:blip r:embed="rId13"/>
          <a:stretch>
            <a:fillRect/>
          </a:stretch>
        </p:blipFill>
        <p:spPr>
          <a:xfrm rot="20911496">
            <a:off x="9597809" y="4943341"/>
            <a:ext cx="1039070" cy="1664978"/>
          </a:xfrm>
          <a:prstGeom prst="rect">
            <a:avLst/>
          </a:prstGeom>
        </p:spPr>
      </p:pic>
      <p:sp>
        <p:nvSpPr>
          <p:cNvPr id="3" name="TextBox 2">
            <a:extLst>
              <a:ext uri="{FF2B5EF4-FFF2-40B4-BE49-F238E27FC236}">
                <a16:creationId xmlns:a16="http://schemas.microsoft.com/office/drawing/2014/main" id="{A29625FD-03E6-B446-9425-603FD4388F5F}"/>
              </a:ext>
            </a:extLst>
          </p:cNvPr>
          <p:cNvSpPr txBox="1"/>
          <p:nvPr/>
        </p:nvSpPr>
        <p:spPr>
          <a:xfrm>
            <a:off x="0" y="4413771"/>
            <a:ext cx="1840992" cy="276999"/>
          </a:xfrm>
          <a:prstGeom prst="rect">
            <a:avLst/>
          </a:prstGeom>
          <a:noFill/>
        </p:spPr>
        <p:txBody>
          <a:bodyPr wrap="square" rtlCol="0">
            <a:spAutoFit/>
          </a:bodyPr>
          <a:lstStyle/>
          <a:p>
            <a:r>
              <a:rPr lang="en-US" sz="1200" dirty="0"/>
              <a:t>@Getty Images</a:t>
            </a:r>
          </a:p>
        </p:txBody>
      </p:sp>
    </p:spTree>
    <p:extLst>
      <p:ext uri="{BB962C8B-B14F-4D97-AF65-F5344CB8AC3E}">
        <p14:creationId xmlns:p14="http://schemas.microsoft.com/office/powerpoint/2010/main" val="43758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dissolve">
                                      <p:cBhvr>
                                        <p:cTn id="14" dur="500"/>
                                        <p:tgtEl>
                                          <p:spTgt spid="8">
                                            <p:txEl>
                                              <p:pRg st="5" end="5"/>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dissolve">
                                      <p:cBhvr>
                                        <p:cTn id="17" dur="500"/>
                                        <p:tgtEl>
                                          <p:spTgt spid="8">
                                            <p:txEl>
                                              <p:pRg st="6" end="6"/>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8">
                                            <p:txEl>
                                              <p:pRg st="7" end="7"/>
                                            </p:txEl>
                                          </p:spTgt>
                                        </p:tgtEl>
                                        <p:attrNameLst>
                                          <p:attrName>style.visibility</p:attrName>
                                        </p:attrNameLst>
                                      </p:cBhvr>
                                      <p:to>
                                        <p:strVal val="visible"/>
                                      </p:to>
                                    </p:set>
                                    <p:animEffect transition="in" filter="dissolve">
                                      <p:cBhvr>
                                        <p:cTn id="20" dur="500"/>
                                        <p:tgtEl>
                                          <p:spTgt spid="8">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1000"/>
                                        <p:tgtEl>
                                          <p:spTgt spid="26"/>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1000"/>
                                        <p:tgtEl>
                                          <p:spTgt spid="15"/>
                                        </p:tgtEl>
                                      </p:cBhvr>
                                    </p:animEffect>
                                  </p:childTnLst>
                                </p:cTn>
                              </p:par>
                              <p:par>
                                <p:cTn id="29" presetID="9"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1000"/>
                                        <p:tgtEl>
                                          <p:spTgt spid="17"/>
                                        </p:tgtEl>
                                      </p:cBhvr>
                                    </p:animEffect>
                                  </p:childTnLst>
                                </p:cTn>
                              </p:par>
                              <p:par>
                                <p:cTn id="32" presetID="9"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1000"/>
                                        <p:tgtEl>
                                          <p:spTgt spid="23"/>
                                        </p:tgtEl>
                                      </p:cBhvr>
                                    </p:animEffect>
                                  </p:childTnLst>
                                </p:cTn>
                              </p:par>
                              <p:par>
                                <p:cTn id="35" presetID="5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Scale>
                                      <p:cBhvr>
                                        <p:cTn id="3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4"/>
                                        </p:tgtEl>
                                        <p:attrNameLst>
                                          <p:attrName>ppt_x</p:attrName>
                                          <p:attrName>ppt_y</p:attrName>
                                        </p:attrNameLst>
                                      </p:cBhvr>
                                    </p:animMotion>
                                    <p:animEffect transition="in" filter="fade">
                                      <p:cBhvr>
                                        <p:cTn id="3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DDE3C-C4DD-A64E-93DD-282A35A93747}"/>
              </a:ext>
            </a:extLst>
          </p:cNvPr>
          <p:cNvSpPr>
            <a:spLocks noGrp="1"/>
          </p:cNvSpPr>
          <p:nvPr>
            <p:ph type="title"/>
          </p:nvPr>
        </p:nvSpPr>
        <p:spPr>
          <a:xfrm>
            <a:off x="3021543" y="281207"/>
            <a:ext cx="10515600" cy="1325563"/>
          </a:xfrm>
        </p:spPr>
        <p:txBody>
          <a:bodyPr>
            <a:normAutofit/>
          </a:bodyPr>
          <a:lstStyle/>
          <a:p>
            <a:r>
              <a:rPr lang="en-US" dirty="0"/>
              <a:t>CAIP Canada Examination</a:t>
            </a:r>
          </a:p>
        </p:txBody>
      </p:sp>
      <p:pic>
        <p:nvPicPr>
          <p:cNvPr id="7" name="Picture 6">
            <a:extLst>
              <a:ext uri="{FF2B5EF4-FFF2-40B4-BE49-F238E27FC236}">
                <a16:creationId xmlns:a16="http://schemas.microsoft.com/office/drawing/2014/main" id="{EC44191F-3C33-594C-8029-F855C8B5C38C}"/>
              </a:ext>
            </a:extLst>
          </p:cNvPr>
          <p:cNvPicPr>
            <a:picLocks noChangeAspect="1"/>
          </p:cNvPicPr>
          <p:nvPr/>
        </p:nvPicPr>
        <p:blipFill>
          <a:blip r:embed="rId3"/>
          <a:srcRect/>
          <a:stretch/>
        </p:blipFill>
        <p:spPr>
          <a:xfrm flipH="1">
            <a:off x="73572" y="2282251"/>
            <a:ext cx="5535523" cy="3421894"/>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10" name="Freeform: Shape 6" descr="Tag=AccentColor&#10;Flavor=Light&#10;Target=Fill">
            <a:extLst>
              <a:ext uri="{FF2B5EF4-FFF2-40B4-BE49-F238E27FC236}">
                <a16:creationId xmlns:a16="http://schemas.microsoft.com/office/drawing/2014/main" id="{6B89A35D-5721-8C41-9195-58AF19C4F96F}"/>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1" name="Picture 10" descr="A picture containing clock, sign, drawing&#10;&#10;Description automatically generated">
            <a:extLst>
              <a:ext uri="{FF2B5EF4-FFF2-40B4-BE49-F238E27FC236}">
                <a16:creationId xmlns:a16="http://schemas.microsoft.com/office/drawing/2014/main" id="{7A8F817A-23DF-264A-9BFE-D4407F4F55E7}"/>
              </a:ext>
            </a:extLst>
          </p:cNvPr>
          <p:cNvPicPr>
            <a:picLocks noChangeAspect="1"/>
          </p:cNvPicPr>
          <p:nvPr/>
        </p:nvPicPr>
        <p:blipFill>
          <a:blip r:embed="rId4"/>
          <a:stretch>
            <a:fillRect/>
          </a:stretch>
        </p:blipFill>
        <p:spPr>
          <a:xfrm>
            <a:off x="0" y="510045"/>
            <a:ext cx="2406650" cy="914048"/>
          </a:xfrm>
          <a:prstGeom prst="rect">
            <a:avLst/>
          </a:prstGeom>
        </p:spPr>
      </p:pic>
      <p:sp>
        <p:nvSpPr>
          <p:cNvPr id="15" name="Content Placeholder 8">
            <a:extLst>
              <a:ext uri="{FF2B5EF4-FFF2-40B4-BE49-F238E27FC236}">
                <a16:creationId xmlns:a16="http://schemas.microsoft.com/office/drawing/2014/main" id="{D5712D85-CF43-774C-9705-7D94CB7C664C}"/>
              </a:ext>
            </a:extLst>
          </p:cNvPr>
          <p:cNvSpPr txBox="1">
            <a:spLocks noGrp="1"/>
          </p:cNvSpPr>
          <p:nvPr>
            <p:ph idx="1"/>
          </p:nvPr>
        </p:nvSpPr>
        <p:spPr>
          <a:xfrm>
            <a:off x="5776913" y="1422400"/>
            <a:ext cx="5576887" cy="223502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Testing demonstrated competencies of a Certified Analytics and Insights Professional (CAIP)</a:t>
            </a:r>
          </a:p>
          <a:p>
            <a:r>
              <a:rPr lang="en-US" b="0" dirty="0"/>
              <a:t>Comprehensive, rigorous &amp; fair exam in two parts</a:t>
            </a:r>
          </a:p>
          <a:p>
            <a:r>
              <a:rPr lang="en-US" b="0" dirty="0"/>
              <a:t>Written in two half days (3.5 hours each)</a:t>
            </a:r>
          </a:p>
          <a:p>
            <a:pPr lvl="1"/>
            <a:endParaRPr lang="en-US" sz="1400" dirty="0"/>
          </a:p>
        </p:txBody>
      </p:sp>
      <p:grpSp>
        <p:nvGrpSpPr>
          <p:cNvPr id="13" name="Group 12">
            <a:extLst>
              <a:ext uri="{FF2B5EF4-FFF2-40B4-BE49-F238E27FC236}">
                <a16:creationId xmlns:a16="http://schemas.microsoft.com/office/drawing/2014/main" id="{81D7EC8C-068F-314E-A281-D391CF06F030}"/>
              </a:ext>
            </a:extLst>
          </p:cNvPr>
          <p:cNvGrpSpPr/>
          <p:nvPr/>
        </p:nvGrpSpPr>
        <p:grpSpPr>
          <a:xfrm>
            <a:off x="5609095" y="3844556"/>
            <a:ext cx="6372697" cy="2325017"/>
            <a:chOff x="5609095" y="3844556"/>
            <a:chExt cx="6372697" cy="2325017"/>
          </a:xfrm>
        </p:grpSpPr>
        <p:sp>
          <p:nvSpPr>
            <p:cNvPr id="16" name="Content Placeholder 7">
              <a:extLst>
                <a:ext uri="{FF2B5EF4-FFF2-40B4-BE49-F238E27FC236}">
                  <a16:creationId xmlns:a16="http://schemas.microsoft.com/office/drawing/2014/main" id="{2798F640-C8CB-CD41-8CA4-8B96480DDD9C}"/>
                </a:ext>
              </a:extLst>
            </p:cNvPr>
            <p:cNvSpPr txBox="1">
              <a:spLocks/>
            </p:cNvSpPr>
            <p:nvPr/>
          </p:nvSpPr>
          <p:spPr>
            <a:xfrm>
              <a:off x="5609095" y="3844557"/>
              <a:ext cx="3177553" cy="2325016"/>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Part 1: Short Answer Exam</a:t>
              </a:r>
            </a:p>
            <a:p>
              <a:pPr lvl="1"/>
              <a:r>
                <a:rPr lang="en-US" sz="1600" dirty="0"/>
                <a:t>Testing </a:t>
              </a:r>
              <a:r>
                <a:rPr lang="en-US" sz="1600" dirty="0" err="1"/>
                <a:t>centres</a:t>
              </a:r>
              <a:endParaRPr lang="en-US" sz="1600" dirty="0"/>
            </a:p>
            <a:p>
              <a:pPr lvl="1"/>
              <a:r>
                <a:rPr lang="en-US" sz="1600" dirty="0"/>
                <a:t>Computer with exam software</a:t>
              </a:r>
            </a:p>
            <a:p>
              <a:pPr lvl="1"/>
              <a:r>
                <a:rPr lang="en-US" sz="1600" dirty="0"/>
                <a:t>About 20-30 questions</a:t>
              </a:r>
            </a:p>
            <a:p>
              <a:pPr lvl="1"/>
              <a:r>
                <a:rPr lang="en-US" sz="1600" dirty="0"/>
                <a:t>70% pass threshold</a:t>
              </a:r>
            </a:p>
          </p:txBody>
        </p:sp>
        <p:sp>
          <p:nvSpPr>
            <p:cNvPr id="17" name="Content Placeholder 8">
              <a:extLst>
                <a:ext uri="{FF2B5EF4-FFF2-40B4-BE49-F238E27FC236}">
                  <a16:creationId xmlns:a16="http://schemas.microsoft.com/office/drawing/2014/main" id="{9845374B-1FC9-2C48-9472-5421219E857A}"/>
                </a:ext>
              </a:extLst>
            </p:cNvPr>
            <p:cNvSpPr txBox="1">
              <a:spLocks/>
            </p:cNvSpPr>
            <p:nvPr/>
          </p:nvSpPr>
          <p:spPr>
            <a:xfrm>
              <a:off x="8891751" y="3844556"/>
              <a:ext cx="3090041" cy="2325016"/>
            </a:xfrm>
            <a:prstGeom prst="rect">
              <a:avLst/>
            </a:prstGeom>
            <a:ln>
              <a:solidFill>
                <a:schemeClr val="tx2"/>
              </a:solidFill>
            </a:ln>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Part 2: Project Proposal/Critique </a:t>
              </a:r>
            </a:p>
            <a:p>
              <a:pPr lvl="1"/>
              <a:r>
                <a:rPr lang="en-US" sz="1600" dirty="0"/>
                <a:t>Application of research design</a:t>
              </a:r>
            </a:p>
            <a:p>
              <a:pPr lvl="1"/>
              <a:r>
                <a:rPr lang="en-US" sz="1600" dirty="0"/>
                <a:t>Develop or critique project proposal </a:t>
              </a:r>
            </a:p>
            <a:p>
              <a:pPr lvl="1"/>
              <a:r>
                <a:rPr lang="en-US" sz="1600" dirty="0"/>
                <a:t>70% pass threshold </a:t>
              </a:r>
            </a:p>
            <a:p>
              <a:pPr lvl="1"/>
              <a:endParaRPr lang="en-US" sz="1600" dirty="0"/>
            </a:p>
          </p:txBody>
        </p:sp>
      </p:grpSp>
      <p:sp>
        <p:nvSpPr>
          <p:cNvPr id="14" name="TextBox 13">
            <a:extLst>
              <a:ext uri="{FF2B5EF4-FFF2-40B4-BE49-F238E27FC236}">
                <a16:creationId xmlns:a16="http://schemas.microsoft.com/office/drawing/2014/main" id="{98B6347C-AD27-0148-9A55-B4D386EA5428}"/>
              </a:ext>
            </a:extLst>
          </p:cNvPr>
          <p:cNvSpPr txBox="1"/>
          <p:nvPr/>
        </p:nvSpPr>
        <p:spPr>
          <a:xfrm>
            <a:off x="0" y="5328171"/>
            <a:ext cx="1840992" cy="276999"/>
          </a:xfrm>
          <a:prstGeom prst="rect">
            <a:avLst/>
          </a:prstGeom>
          <a:noFill/>
        </p:spPr>
        <p:txBody>
          <a:bodyPr wrap="square" rtlCol="0">
            <a:spAutoFit/>
          </a:bodyPr>
          <a:lstStyle/>
          <a:p>
            <a:r>
              <a:rPr lang="en-US" sz="1200" dirty="0"/>
              <a:t>@Adobe Stock</a:t>
            </a:r>
          </a:p>
        </p:txBody>
      </p:sp>
    </p:spTree>
    <p:extLst>
      <p:ext uri="{BB962C8B-B14F-4D97-AF65-F5344CB8AC3E}">
        <p14:creationId xmlns:p14="http://schemas.microsoft.com/office/powerpoint/2010/main" val="181699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ssolv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DDE3C-C4DD-A64E-93DD-282A35A93747}"/>
              </a:ext>
            </a:extLst>
          </p:cNvPr>
          <p:cNvSpPr>
            <a:spLocks noGrp="1"/>
          </p:cNvSpPr>
          <p:nvPr>
            <p:ph type="title"/>
          </p:nvPr>
        </p:nvSpPr>
        <p:spPr>
          <a:xfrm>
            <a:off x="3021543" y="281207"/>
            <a:ext cx="10515600" cy="1325563"/>
          </a:xfrm>
        </p:spPr>
        <p:txBody>
          <a:bodyPr>
            <a:normAutofit/>
          </a:bodyPr>
          <a:lstStyle/>
          <a:p>
            <a:r>
              <a:rPr lang="en-US" dirty="0"/>
              <a:t>Keys to Success</a:t>
            </a:r>
          </a:p>
        </p:txBody>
      </p:sp>
      <p:sp>
        <p:nvSpPr>
          <p:cNvPr id="6" name="Content Placeholder 5">
            <a:extLst>
              <a:ext uri="{FF2B5EF4-FFF2-40B4-BE49-F238E27FC236}">
                <a16:creationId xmlns:a16="http://schemas.microsoft.com/office/drawing/2014/main" id="{2EDFD040-6CA3-8842-9715-08251AB31556}"/>
              </a:ext>
            </a:extLst>
          </p:cNvPr>
          <p:cNvSpPr>
            <a:spLocks noGrp="1"/>
          </p:cNvSpPr>
          <p:nvPr>
            <p:ph idx="1"/>
          </p:nvPr>
        </p:nvSpPr>
        <p:spPr>
          <a:xfrm>
            <a:off x="5671625" y="1493521"/>
            <a:ext cx="5879243" cy="4999354"/>
          </a:xfrm>
        </p:spPr>
        <p:txBody>
          <a:bodyPr>
            <a:noAutofit/>
          </a:bodyPr>
          <a:lstStyle/>
          <a:p>
            <a:pPr>
              <a:lnSpc>
                <a:spcPct val="90000"/>
              </a:lnSpc>
            </a:pPr>
            <a:r>
              <a:rPr lang="en-US" sz="1800" dirty="0">
                <a:ea typeface="ＭＳ Ｐゴシック" charset="0"/>
                <a:cs typeface="ＭＳ Ｐゴシック" charset="0"/>
              </a:rPr>
              <a:t>Preparation</a:t>
            </a:r>
          </a:p>
          <a:p>
            <a:pPr lvl="1">
              <a:lnSpc>
                <a:spcPct val="90000"/>
              </a:lnSpc>
            </a:pPr>
            <a:r>
              <a:rPr lang="en-US" sz="1800" dirty="0">
                <a:ea typeface="ＭＳ Ｐゴシック" charset="0"/>
              </a:rPr>
              <a:t>Review ICC/ESOMAR Code on Market, Opinion &amp; Social Research and Data Analytics </a:t>
            </a:r>
          </a:p>
          <a:p>
            <a:pPr lvl="1">
              <a:lnSpc>
                <a:spcPct val="90000"/>
              </a:lnSpc>
            </a:pPr>
            <a:r>
              <a:rPr lang="en-US" sz="1800" dirty="0">
                <a:ea typeface="ＭＳ Ｐゴシック" charset="0"/>
              </a:rPr>
              <a:t>Review CRIC Pledge to Canadians</a:t>
            </a:r>
          </a:p>
          <a:p>
            <a:pPr lvl="1">
              <a:lnSpc>
                <a:spcPct val="90000"/>
              </a:lnSpc>
            </a:pPr>
            <a:r>
              <a:rPr lang="en-US" sz="1800" dirty="0">
                <a:ea typeface="ＭＳ Ｐゴシック" charset="0"/>
              </a:rPr>
              <a:t>Practice with Prep Seminar practice questions for each of the Lessons</a:t>
            </a:r>
          </a:p>
          <a:p>
            <a:pPr lvl="1">
              <a:lnSpc>
                <a:spcPct val="90000"/>
              </a:lnSpc>
            </a:pPr>
            <a:r>
              <a:rPr lang="en-US" sz="1800" dirty="0">
                <a:ea typeface="ＭＳ Ｐゴシック" charset="0"/>
              </a:rPr>
              <a:t>Review &amp; practice the development of and critique of research designs</a:t>
            </a:r>
          </a:p>
          <a:p>
            <a:pPr lvl="1">
              <a:lnSpc>
                <a:spcPct val="90000"/>
              </a:lnSpc>
            </a:pPr>
            <a:r>
              <a:rPr lang="en-US" sz="1800" dirty="0">
                <a:ea typeface="ＭＳ Ｐゴシック" charset="0"/>
              </a:rPr>
              <a:t>Work with peers, accept peer reviews, practice</a:t>
            </a:r>
          </a:p>
          <a:p>
            <a:pPr>
              <a:lnSpc>
                <a:spcPct val="90000"/>
              </a:lnSpc>
            </a:pPr>
            <a:r>
              <a:rPr lang="en-US" sz="1800" dirty="0">
                <a:ea typeface="ＭＳ Ｐゴシック" charset="0"/>
                <a:cs typeface="ＭＳ Ｐゴシック" charset="0"/>
              </a:rPr>
              <a:t>Setup</a:t>
            </a:r>
          </a:p>
          <a:p>
            <a:pPr lvl="1">
              <a:lnSpc>
                <a:spcPct val="90000"/>
              </a:lnSpc>
            </a:pPr>
            <a:r>
              <a:rPr lang="en-US" sz="1800" dirty="0">
                <a:ea typeface="ＭＳ Ｐゴシック" charset="0"/>
              </a:rPr>
              <a:t>Set up computer for your comfort </a:t>
            </a:r>
          </a:p>
          <a:p>
            <a:pPr lvl="1">
              <a:lnSpc>
                <a:spcPct val="90000"/>
              </a:lnSpc>
            </a:pPr>
            <a:r>
              <a:rPr lang="en-US" sz="1800" dirty="0">
                <a:ea typeface="ＭＳ Ｐゴシック" charset="0"/>
              </a:rPr>
              <a:t>Set clock </a:t>
            </a:r>
          </a:p>
          <a:p>
            <a:pPr lvl="1">
              <a:lnSpc>
                <a:spcPct val="90000"/>
              </a:lnSpc>
            </a:pPr>
            <a:r>
              <a:rPr lang="en-US" sz="1800" dirty="0">
                <a:ea typeface="ＭＳ Ｐゴシック" charset="0"/>
              </a:rPr>
              <a:t>Statistics formula sheet provided</a:t>
            </a:r>
          </a:p>
          <a:p>
            <a:pPr lvl="1">
              <a:lnSpc>
                <a:spcPct val="90000"/>
              </a:lnSpc>
            </a:pPr>
            <a:r>
              <a:rPr lang="en-US" sz="1800" dirty="0">
                <a:ea typeface="ＭＳ Ｐゴシック" charset="0"/>
              </a:rPr>
              <a:t>Develop your summary memory notes (build acronyms to help you remember)</a:t>
            </a:r>
          </a:p>
        </p:txBody>
      </p:sp>
      <p:pic>
        <p:nvPicPr>
          <p:cNvPr id="7" name="Picture 6" descr="A person sitting at a table&#10;&#10;Description automatically generated">
            <a:extLst>
              <a:ext uri="{FF2B5EF4-FFF2-40B4-BE49-F238E27FC236}">
                <a16:creationId xmlns:a16="http://schemas.microsoft.com/office/drawing/2014/main" id="{EC44191F-3C33-594C-8029-F855C8B5C38C}"/>
              </a:ext>
            </a:extLst>
          </p:cNvPr>
          <p:cNvPicPr>
            <a:picLocks noChangeAspect="1"/>
          </p:cNvPicPr>
          <p:nvPr/>
        </p:nvPicPr>
        <p:blipFill rotWithShape="1">
          <a:blip r:embed="rId3"/>
          <a:srcRect l="16233" r="-3" b="-3"/>
          <a:stretch/>
        </p:blipFill>
        <p:spPr>
          <a:xfrm flipH="1">
            <a:off x="73572" y="1887977"/>
            <a:ext cx="5703158"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10" name="Freeform: Shape 6" descr="Tag=AccentColor&#10;Flavor=Light&#10;Target=Fill">
            <a:extLst>
              <a:ext uri="{FF2B5EF4-FFF2-40B4-BE49-F238E27FC236}">
                <a16:creationId xmlns:a16="http://schemas.microsoft.com/office/drawing/2014/main" id="{6B89A35D-5721-8C41-9195-58AF19C4F96F}"/>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1" name="Picture 10" descr="A picture containing clock, sign, drawing&#10;&#10;Description automatically generated">
            <a:extLst>
              <a:ext uri="{FF2B5EF4-FFF2-40B4-BE49-F238E27FC236}">
                <a16:creationId xmlns:a16="http://schemas.microsoft.com/office/drawing/2014/main" id="{7A8F817A-23DF-264A-9BFE-D4407F4F55E7}"/>
              </a:ext>
            </a:extLst>
          </p:cNvPr>
          <p:cNvPicPr>
            <a:picLocks noChangeAspect="1"/>
          </p:cNvPicPr>
          <p:nvPr/>
        </p:nvPicPr>
        <p:blipFill>
          <a:blip r:embed="rId4"/>
          <a:stretch>
            <a:fillRect/>
          </a:stretch>
        </p:blipFill>
        <p:spPr>
          <a:xfrm>
            <a:off x="0" y="510045"/>
            <a:ext cx="2406650" cy="914048"/>
          </a:xfrm>
          <a:prstGeom prst="rect">
            <a:avLst/>
          </a:prstGeom>
        </p:spPr>
      </p:pic>
      <p:sp>
        <p:nvSpPr>
          <p:cNvPr id="8" name="TextBox 7">
            <a:extLst>
              <a:ext uri="{FF2B5EF4-FFF2-40B4-BE49-F238E27FC236}">
                <a16:creationId xmlns:a16="http://schemas.microsoft.com/office/drawing/2014/main" id="{DD824475-5B31-D242-88E1-61316755124E}"/>
              </a:ext>
            </a:extLst>
          </p:cNvPr>
          <p:cNvSpPr txBox="1"/>
          <p:nvPr/>
        </p:nvSpPr>
        <p:spPr>
          <a:xfrm>
            <a:off x="73572" y="5538772"/>
            <a:ext cx="1840992" cy="276999"/>
          </a:xfrm>
          <a:prstGeom prst="rect">
            <a:avLst/>
          </a:prstGeom>
          <a:noFill/>
        </p:spPr>
        <p:txBody>
          <a:bodyPr wrap="square" rtlCol="0">
            <a:spAutoFit/>
          </a:bodyPr>
          <a:lstStyle/>
          <a:p>
            <a:r>
              <a:rPr lang="en-US" sz="1200" dirty="0"/>
              <a:t>@iStock</a:t>
            </a:r>
          </a:p>
        </p:txBody>
      </p:sp>
    </p:spTree>
    <p:extLst>
      <p:ext uri="{BB962C8B-B14F-4D97-AF65-F5344CB8AC3E}">
        <p14:creationId xmlns:p14="http://schemas.microsoft.com/office/powerpoint/2010/main" val="40800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dissolve">
                                      <p:cBhvr>
                                        <p:cTn id="14" dur="1000"/>
                                        <p:tgtEl>
                                          <p:spTgt spid="6">
                                            <p:txEl>
                                              <p:pRg st="6" end="6"/>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dissolve">
                                      <p:cBhvr>
                                        <p:cTn id="17" dur="1000"/>
                                        <p:tgtEl>
                                          <p:spTgt spid="6">
                                            <p:txEl>
                                              <p:pRg st="7" end="7"/>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Effect transition="in" filter="dissolve">
                                      <p:cBhvr>
                                        <p:cTn id="20" dur="1000"/>
                                        <p:tgtEl>
                                          <p:spTgt spid="6">
                                            <p:txEl>
                                              <p:pRg st="8" end="8"/>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Effect transition="in" filter="dissolve">
                                      <p:cBhvr>
                                        <p:cTn id="23" dur="1000"/>
                                        <p:tgtEl>
                                          <p:spTgt spid="6">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xEl>
                                              <p:pRg st="10" end="10"/>
                                            </p:txEl>
                                          </p:spTgt>
                                        </p:tgtEl>
                                        <p:attrNameLst>
                                          <p:attrName>style.visibility</p:attrName>
                                        </p:attrNameLst>
                                      </p:cBhvr>
                                      <p:to>
                                        <p:strVal val="visible"/>
                                      </p:to>
                                    </p:set>
                                    <p:animEffect transition="in" filter="dissolve">
                                      <p:cBhvr>
                                        <p:cTn id="26"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DDE3C-C4DD-A64E-93DD-282A35A93747}"/>
              </a:ext>
            </a:extLst>
          </p:cNvPr>
          <p:cNvSpPr>
            <a:spLocks noGrp="1"/>
          </p:cNvSpPr>
          <p:nvPr>
            <p:ph type="title"/>
          </p:nvPr>
        </p:nvSpPr>
        <p:spPr>
          <a:xfrm>
            <a:off x="3021543" y="281207"/>
            <a:ext cx="10515600" cy="1325563"/>
          </a:xfrm>
        </p:spPr>
        <p:txBody>
          <a:bodyPr>
            <a:normAutofit/>
          </a:bodyPr>
          <a:lstStyle/>
          <a:p>
            <a:r>
              <a:rPr lang="en-US" dirty="0"/>
              <a:t>Keys to Success</a:t>
            </a:r>
          </a:p>
        </p:txBody>
      </p:sp>
      <p:sp>
        <p:nvSpPr>
          <p:cNvPr id="6" name="Content Placeholder 5">
            <a:extLst>
              <a:ext uri="{FF2B5EF4-FFF2-40B4-BE49-F238E27FC236}">
                <a16:creationId xmlns:a16="http://schemas.microsoft.com/office/drawing/2014/main" id="{2EDFD040-6CA3-8842-9715-08251AB31556}"/>
              </a:ext>
            </a:extLst>
          </p:cNvPr>
          <p:cNvSpPr>
            <a:spLocks noGrp="1"/>
          </p:cNvSpPr>
          <p:nvPr>
            <p:ph idx="1"/>
          </p:nvPr>
        </p:nvSpPr>
        <p:spPr>
          <a:xfrm>
            <a:off x="5402317" y="1689354"/>
            <a:ext cx="6600497" cy="4999354"/>
          </a:xfrm>
        </p:spPr>
        <p:txBody>
          <a:bodyPr>
            <a:noAutofit/>
          </a:bodyPr>
          <a:lstStyle/>
          <a:p>
            <a:pPr>
              <a:lnSpc>
                <a:spcPct val="90000"/>
              </a:lnSpc>
            </a:pPr>
            <a:r>
              <a:rPr lang="en-US" sz="2400" dirty="0">
                <a:ea typeface="ＭＳ Ｐゴシック" charset="0"/>
                <a:cs typeface="ＭＳ Ｐゴシック" charset="0"/>
              </a:rPr>
              <a:t>Question writing strategy</a:t>
            </a:r>
          </a:p>
          <a:p>
            <a:pPr lvl="1">
              <a:lnSpc>
                <a:spcPct val="90000"/>
              </a:lnSpc>
            </a:pPr>
            <a:r>
              <a:rPr lang="en-US" sz="2000" dirty="0">
                <a:ea typeface="ＭＳ Ｐゴシック" charset="0"/>
              </a:rPr>
              <a:t>Assess for relevant &amp; irrelevant info</a:t>
            </a:r>
          </a:p>
          <a:p>
            <a:pPr lvl="1">
              <a:lnSpc>
                <a:spcPct val="90000"/>
              </a:lnSpc>
            </a:pPr>
            <a:r>
              <a:rPr lang="en-US" sz="2000" dirty="0">
                <a:ea typeface="ＭＳ Ｐゴシック" charset="0"/>
              </a:rPr>
              <a:t>Underline key information</a:t>
            </a:r>
          </a:p>
          <a:p>
            <a:pPr lvl="1">
              <a:lnSpc>
                <a:spcPct val="90000"/>
              </a:lnSpc>
            </a:pPr>
            <a:r>
              <a:rPr lang="en-US" sz="2000" dirty="0">
                <a:ea typeface="ＭＳ Ｐゴシック" charset="0"/>
              </a:rPr>
              <a:t>Determine the competency topic of question (e.g. sampling, questionnaire design, quantitative and qualitative methods, ethics and standards)</a:t>
            </a:r>
          </a:p>
          <a:p>
            <a:pPr lvl="1">
              <a:lnSpc>
                <a:spcPct val="90000"/>
              </a:lnSpc>
            </a:pPr>
            <a:r>
              <a:rPr lang="en-US" sz="2000" dirty="0">
                <a:ea typeface="ＭＳ Ｐゴシック" charset="0"/>
              </a:rPr>
              <a:t>Jot down points to layout answer</a:t>
            </a:r>
          </a:p>
          <a:p>
            <a:pPr lvl="1">
              <a:lnSpc>
                <a:spcPct val="90000"/>
              </a:lnSpc>
            </a:pPr>
            <a:r>
              <a:rPr lang="en-US" sz="2000" dirty="0">
                <a:ea typeface="ＭＳ Ｐゴシック" charset="0"/>
              </a:rPr>
              <a:t>Develop conclusive statement then provide evidence to back up </a:t>
            </a:r>
          </a:p>
          <a:p>
            <a:pPr lvl="1">
              <a:lnSpc>
                <a:spcPct val="90000"/>
              </a:lnSpc>
            </a:pPr>
            <a:r>
              <a:rPr lang="en-US" sz="2000" dirty="0">
                <a:ea typeface="ＭＳ Ｐゴシック" charset="0"/>
              </a:rPr>
              <a:t>Use bullets or a table to organize answer</a:t>
            </a:r>
          </a:p>
          <a:p>
            <a:pPr lvl="1">
              <a:lnSpc>
                <a:spcPct val="90000"/>
              </a:lnSpc>
            </a:pPr>
            <a:r>
              <a:rPr lang="en-US" sz="2000" dirty="0">
                <a:ea typeface="ＭＳ Ｐゴシック" charset="0"/>
              </a:rPr>
              <a:t>Match points to the marks</a:t>
            </a:r>
          </a:p>
          <a:p>
            <a:pPr lvl="1">
              <a:lnSpc>
                <a:spcPct val="90000"/>
              </a:lnSpc>
            </a:pPr>
            <a:r>
              <a:rPr lang="en-US" sz="2000" b="1" dirty="0">
                <a:solidFill>
                  <a:srgbClr val="FF0000"/>
                </a:solidFill>
                <a:ea typeface="ＭＳ Ｐゴシック" charset="0"/>
              </a:rPr>
              <a:t>Watch your time!!!</a:t>
            </a:r>
          </a:p>
          <a:p>
            <a:pPr lvl="1">
              <a:lnSpc>
                <a:spcPct val="90000"/>
              </a:lnSpc>
            </a:pPr>
            <a:r>
              <a:rPr lang="en-US" sz="2000" b="1" dirty="0">
                <a:solidFill>
                  <a:srgbClr val="FF0000"/>
                </a:solidFill>
                <a:ea typeface="ＭＳ Ｐゴシック" charset="0"/>
              </a:rPr>
              <a:t>Don’t over answer</a:t>
            </a:r>
          </a:p>
        </p:txBody>
      </p:sp>
      <p:pic>
        <p:nvPicPr>
          <p:cNvPr id="7" name="Picture 6">
            <a:extLst>
              <a:ext uri="{FF2B5EF4-FFF2-40B4-BE49-F238E27FC236}">
                <a16:creationId xmlns:a16="http://schemas.microsoft.com/office/drawing/2014/main" id="{EC44191F-3C33-594C-8029-F855C8B5C38C}"/>
              </a:ext>
            </a:extLst>
          </p:cNvPr>
          <p:cNvPicPr>
            <a:picLocks noChangeAspect="1"/>
          </p:cNvPicPr>
          <p:nvPr/>
        </p:nvPicPr>
        <p:blipFill>
          <a:blip r:embed="rId3"/>
          <a:srcRect/>
          <a:stretch/>
        </p:blipFill>
        <p:spPr>
          <a:xfrm flipH="1">
            <a:off x="-300841" y="2327640"/>
            <a:ext cx="5703158" cy="3211316"/>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10" name="Freeform: Shape 6" descr="Tag=AccentColor&#10;Flavor=Light&#10;Target=Fill">
            <a:extLst>
              <a:ext uri="{FF2B5EF4-FFF2-40B4-BE49-F238E27FC236}">
                <a16:creationId xmlns:a16="http://schemas.microsoft.com/office/drawing/2014/main" id="{6B89A35D-5721-8C41-9195-58AF19C4F96F}"/>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1" name="Picture 10" descr="A picture containing clock, sign, drawing&#10;&#10;Description automatically generated">
            <a:extLst>
              <a:ext uri="{FF2B5EF4-FFF2-40B4-BE49-F238E27FC236}">
                <a16:creationId xmlns:a16="http://schemas.microsoft.com/office/drawing/2014/main" id="{7A8F817A-23DF-264A-9BFE-D4407F4F55E7}"/>
              </a:ext>
            </a:extLst>
          </p:cNvPr>
          <p:cNvPicPr>
            <a:picLocks noChangeAspect="1"/>
          </p:cNvPicPr>
          <p:nvPr/>
        </p:nvPicPr>
        <p:blipFill>
          <a:blip r:embed="rId4"/>
          <a:stretch>
            <a:fillRect/>
          </a:stretch>
        </p:blipFill>
        <p:spPr>
          <a:xfrm>
            <a:off x="0" y="510045"/>
            <a:ext cx="2406650" cy="914048"/>
          </a:xfrm>
          <a:prstGeom prst="rect">
            <a:avLst/>
          </a:prstGeom>
        </p:spPr>
      </p:pic>
      <p:sp>
        <p:nvSpPr>
          <p:cNvPr id="8" name="TextBox 7">
            <a:extLst>
              <a:ext uri="{FF2B5EF4-FFF2-40B4-BE49-F238E27FC236}">
                <a16:creationId xmlns:a16="http://schemas.microsoft.com/office/drawing/2014/main" id="{59D95353-E0D2-0745-A9FE-6BA1D828364C}"/>
              </a:ext>
            </a:extLst>
          </p:cNvPr>
          <p:cNvSpPr txBox="1"/>
          <p:nvPr/>
        </p:nvSpPr>
        <p:spPr>
          <a:xfrm>
            <a:off x="0" y="5328171"/>
            <a:ext cx="1840992" cy="276999"/>
          </a:xfrm>
          <a:prstGeom prst="rect">
            <a:avLst/>
          </a:prstGeom>
          <a:noFill/>
        </p:spPr>
        <p:txBody>
          <a:bodyPr wrap="square" rtlCol="0">
            <a:spAutoFit/>
          </a:bodyPr>
          <a:lstStyle/>
          <a:p>
            <a:r>
              <a:rPr lang="en-US" sz="1200" dirty="0"/>
              <a:t>@Adobe Stock</a:t>
            </a:r>
          </a:p>
        </p:txBody>
      </p:sp>
    </p:spTree>
    <p:extLst>
      <p:ext uri="{BB962C8B-B14F-4D97-AF65-F5344CB8AC3E}">
        <p14:creationId xmlns:p14="http://schemas.microsoft.com/office/powerpoint/2010/main" val="40833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xEl>
                                              <p:pRg st="8" end="8"/>
                                            </p:txEl>
                                          </p:spTgt>
                                        </p:tgtEl>
                                        <p:attrNameLst>
                                          <p:attrName>style.visibility</p:attrName>
                                        </p:attrNameLst>
                                      </p:cBhvr>
                                      <p:to>
                                        <p:strVal val="visible"/>
                                      </p:to>
                                    </p:set>
                                    <p:animEffect transition="in" filter="dissolve">
                                      <p:cBhvr>
                                        <p:cTn id="14" dur="500"/>
                                        <p:tgtEl>
                                          <p:spTgt spid="6">
                                            <p:txEl>
                                              <p:pRg st="8" end="8"/>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animEffect transition="in" filter="dissolve">
                                      <p:cBhvr>
                                        <p:cTn id="1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173462-0196-0648-B92D-9DCF9A0207AB}"/>
              </a:ext>
            </a:extLst>
          </p:cNvPr>
          <p:cNvSpPr>
            <a:spLocks noGrp="1"/>
          </p:cNvSpPr>
          <p:nvPr>
            <p:ph type="title"/>
          </p:nvPr>
        </p:nvSpPr>
        <p:spPr/>
        <p:txBody>
          <a:bodyPr/>
          <a:lstStyle/>
          <a:p>
            <a:r>
              <a:rPr lang="en-US" dirty="0"/>
              <a:t>Peek At The Seminar </a:t>
            </a:r>
          </a:p>
        </p:txBody>
      </p:sp>
      <p:sp>
        <p:nvSpPr>
          <p:cNvPr id="22" name="Hexagon 21">
            <a:extLst>
              <a:ext uri="{FF2B5EF4-FFF2-40B4-BE49-F238E27FC236}">
                <a16:creationId xmlns:a16="http://schemas.microsoft.com/office/drawing/2014/main" id="{1A16A12E-C66B-4F49-A1B9-A18FEF91A227}"/>
              </a:ext>
            </a:extLst>
          </p:cNvPr>
          <p:cNvSpPr/>
          <p:nvPr/>
        </p:nvSpPr>
        <p:spPr>
          <a:xfrm>
            <a:off x="6516197" y="3797544"/>
            <a:ext cx="1639824" cy="154267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Research Management</a:t>
            </a:r>
          </a:p>
        </p:txBody>
      </p:sp>
      <p:sp>
        <p:nvSpPr>
          <p:cNvPr id="24" name="Hexagon 23">
            <a:extLst>
              <a:ext uri="{FF2B5EF4-FFF2-40B4-BE49-F238E27FC236}">
                <a16:creationId xmlns:a16="http://schemas.microsoft.com/office/drawing/2014/main" id="{C4D7CA0A-4F24-8F45-A3C6-DD0FFC1881D5}"/>
              </a:ext>
            </a:extLst>
          </p:cNvPr>
          <p:cNvSpPr/>
          <p:nvPr/>
        </p:nvSpPr>
        <p:spPr>
          <a:xfrm>
            <a:off x="7844368" y="2941313"/>
            <a:ext cx="1639824" cy="1542678"/>
          </a:xfrm>
          <a:prstGeom prst="hexago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Analytics &amp; Insights</a:t>
            </a:r>
          </a:p>
        </p:txBody>
      </p:sp>
      <p:sp>
        <p:nvSpPr>
          <p:cNvPr id="26" name="Hexagon 25">
            <a:extLst>
              <a:ext uri="{FF2B5EF4-FFF2-40B4-BE49-F238E27FC236}">
                <a16:creationId xmlns:a16="http://schemas.microsoft.com/office/drawing/2014/main" id="{50EB0883-6523-0D4F-A8D7-CC5C9E8C42E9}"/>
              </a:ext>
            </a:extLst>
          </p:cNvPr>
          <p:cNvSpPr/>
          <p:nvPr/>
        </p:nvSpPr>
        <p:spPr>
          <a:xfrm>
            <a:off x="9172540" y="3775713"/>
            <a:ext cx="1639824" cy="1542678"/>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Project Proposal &amp; </a:t>
            </a:r>
          </a:p>
          <a:p>
            <a:pPr algn="ctr"/>
            <a:r>
              <a:rPr lang="en-US" sz="1600" dirty="0">
                <a:solidFill>
                  <a:srgbClr val="002060"/>
                </a:solidFill>
              </a:rPr>
              <a:t>Critique</a:t>
            </a:r>
            <a:endParaRPr lang="en-US" dirty="0">
              <a:solidFill>
                <a:srgbClr val="002060"/>
              </a:solidFill>
            </a:endParaRPr>
          </a:p>
        </p:txBody>
      </p:sp>
      <p:sp>
        <p:nvSpPr>
          <p:cNvPr id="27" name="Hexagon 26">
            <a:extLst>
              <a:ext uri="{FF2B5EF4-FFF2-40B4-BE49-F238E27FC236}">
                <a16:creationId xmlns:a16="http://schemas.microsoft.com/office/drawing/2014/main" id="{60746FFE-C195-364B-9911-C8AC5667FEB0}"/>
              </a:ext>
            </a:extLst>
          </p:cNvPr>
          <p:cNvSpPr/>
          <p:nvPr/>
        </p:nvSpPr>
        <p:spPr>
          <a:xfrm>
            <a:off x="7845900" y="4589438"/>
            <a:ext cx="1639824" cy="1542678"/>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Ethics &amp; Standards </a:t>
            </a:r>
          </a:p>
        </p:txBody>
      </p:sp>
      <p:sp>
        <p:nvSpPr>
          <p:cNvPr id="28" name="Hexagon 27">
            <a:extLst>
              <a:ext uri="{FF2B5EF4-FFF2-40B4-BE49-F238E27FC236}">
                <a16:creationId xmlns:a16="http://schemas.microsoft.com/office/drawing/2014/main" id="{81737DF9-81AC-8B4F-B7C9-C44D981A4823}"/>
              </a:ext>
            </a:extLst>
          </p:cNvPr>
          <p:cNvSpPr/>
          <p:nvPr/>
        </p:nvSpPr>
        <p:spPr>
          <a:xfrm>
            <a:off x="5189557" y="4612883"/>
            <a:ext cx="1639824" cy="1542678"/>
          </a:xfrm>
          <a:prstGeom prst="hex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Sampling</a:t>
            </a:r>
          </a:p>
        </p:txBody>
      </p:sp>
      <p:sp>
        <p:nvSpPr>
          <p:cNvPr id="29" name="Hexagon 28">
            <a:extLst>
              <a:ext uri="{FF2B5EF4-FFF2-40B4-BE49-F238E27FC236}">
                <a16:creationId xmlns:a16="http://schemas.microsoft.com/office/drawing/2014/main" id="{6B3F1F3B-C63D-1042-9260-6CCF85D466AC}"/>
              </a:ext>
            </a:extLst>
          </p:cNvPr>
          <p:cNvSpPr/>
          <p:nvPr/>
        </p:nvSpPr>
        <p:spPr>
          <a:xfrm>
            <a:off x="5146881" y="2982204"/>
            <a:ext cx="1639824" cy="1542678"/>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Questionnaire Design</a:t>
            </a:r>
          </a:p>
        </p:txBody>
      </p:sp>
      <p:sp>
        <p:nvSpPr>
          <p:cNvPr id="31" name="Hexagon 30">
            <a:extLst>
              <a:ext uri="{FF2B5EF4-FFF2-40B4-BE49-F238E27FC236}">
                <a16:creationId xmlns:a16="http://schemas.microsoft.com/office/drawing/2014/main" id="{B77F83C3-A3DC-3342-98E7-574FF381142C}"/>
              </a:ext>
            </a:extLst>
          </p:cNvPr>
          <p:cNvSpPr/>
          <p:nvPr/>
        </p:nvSpPr>
        <p:spPr>
          <a:xfrm>
            <a:off x="2487492" y="4668574"/>
            <a:ext cx="1639824" cy="1542678"/>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Qual Methods</a:t>
            </a:r>
          </a:p>
        </p:txBody>
      </p:sp>
      <p:grpSp>
        <p:nvGrpSpPr>
          <p:cNvPr id="2" name="Group 1">
            <a:extLst>
              <a:ext uri="{FF2B5EF4-FFF2-40B4-BE49-F238E27FC236}">
                <a16:creationId xmlns:a16="http://schemas.microsoft.com/office/drawing/2014/main" id="{05A6C881-B60D-8748-9BC9-FF2A178CBE99}"/>
              </a:ext>
            </a:extLst>
          </p:cNvPr>
          <p:cNvGrpSpPr/>
          <p:nvPr/>
        </p:nvGrpSpPr>
        <p:grpSpPr>
          <a:xfrm>
            <a:off x="2478024" y="3002389"/>
            <a:ext cx="2989818" cy="2358388"/>
            <a:chOff x="2524939" y="2370173"/>
            <a:chExt cx="2989818" cy="2358388"/>
          </a:xfrm>
        </p:grpSpPr>
        <p:sp>
          <p:nvSpPr>
            <p:cNvPr id="30" name="Hexagon 29">
              <a:extLst>
                <a:ext uri="{FF2B5EF4-FFF2-40B4-BE49-F238E27FC236}">
                  <a16:creationId xmlns:a16="http://schemas.microsoft.com/office/drawing/2014/main" id="{96A46E68-1F1B-9B44-BC69-0B57CCCC597C}"/>
                </a:ext>
              </a:extLst>
            </p:cNvPr>
            <p:cNvSpPr/>
            <p:nvPr/>
          </p:nvSpPr>
          <p:spPr>
            <a:xfrm>
              <a:off x="3874933" y="3185883"/>
              <a:ext cx="1639824" cy="1542678"/>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Research Designs</a:t>
              </a:r>
            </a:p>
          </p:txBody>
        </p:sp>
        <p:sp>
          <p:nvSpPr>
            <p:cNvPr id="32" name="Hexagon 31">
              <a:extLst>
                <a:ext uri="{FF2B5EF4-FFF2-40B4-BE49-F238E27FC236}">
                  <a16:creationId xmlns:a16="http://schemas.microsoft.com/office/drawing/2014/main" id="{0FE57F7A-C39F-0A41-90DA-2A3B450A7447}"/>
                </a:ext>
              </a:extLst>
            </p:cNvPr>
            <p:cNvSpPr/>
            <p:nvPr/>
          </p:nvSpPr>
          <p:spPr>
            <a:xfrm>
              <a:off x="2524939" y="2370173"/>
              <a:ext cx="1639824" cy="1542678"/>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Quant Methods</a:t>
              </a:r>
            </a:p>
          </p:txBody>
        </p:sp>
      </p:grpSp>
      <p:sp>
        <p:nvSpPr>
          <p:cNvPr id="33" name="Hexagon 32">
            <a:extLst>
              <a:ext uri="{FF2B5EF4-FFF2-40B4-BE49-F238E27FC236}">
                <a16:creationId xmlns:a16="http://schemas.microsoft.com/office/drawing/2014/main" id="{B236360F-8BE5-3441-9911-0B99CF6DE8EF}"/>
              </a:ext>
            </a:extLst>
          </p:cNvPr>
          <p:cNvSpPr/>
          <p:nvPr/>
        </p:nvSpPr>
        <p:spPr>
          <a:xfrm>
            <a:off x="1125953" y="3885915"/>
            <a:ext cx="1639824" cy="1542678"/>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Exam</a:t>
            </a:r>
          </a:p>
        </p:txBody>
      </p:sp>
      <p:sp>
        <p:nvSpPr>
          <p:cNvPr id="4" name="TextBox 3">
            <a:extLst>
              <a:ext uri="{FF2B5EF4-FFF2-40B4-BE49-F238E27FC236}">
                <a16:creationId xmlns:a16="http://schemas.microsoft.com/office/drawing/2014/main" id="{BE16EE8C-4533-B340-B827-8AE30A716B48}"/>
              </a:ext>
            </a:extLst>
          </p:cNvPr>
          <p:cNvSpPr txBox="1"/>
          <p:nvPr/>
        </p:nvSpPr>
        <p:spPr>
          <a:xfrm>
            <a:off x="2720329" y="1429407"/>
            <a:ext cx="832604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Self-paced, online, eight lessons with additional practice questions or cases, linear progression or customize to your needs </a:t>
            </a:r>
          </a:p>
          <a:p>
            <a:pPr marL="285750" indent="-285750">
              <a:buFont typeface="Arial" panose="020B0604020202020204" pitchFamily="34" charset="0"/>
              <a:buChar char="•"/>
            </a:pPr>
            <a:r>
              <a:rPr lang="en-US" dirty="0"/>
              <a:t>On set date, live online session to discuss Project Proposals/Critique with time for questions and answers</a:t>
            </a:r>
          </a:p>
        </p:txBody>
      </p:sp>
    </p:spTree>
    <p:extLst>
      <p:ext uri="{BB962C8B-B14F-4D97-AF65-F5344CB8AC3E}">
        <p14:creationId xmlns:p14="http://schemas.microsoft.com/office/powerpoint/2010/main" val="192613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Scale>
                                      <p:cBhvr>
                                        <p:cTn id="10"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33"/>
                                        </p:tgtEl>
                                        <p:attrNameLst>
                                          <p:attrName>ppt_x</p:attrName>
                                          <p:attrName>ppt_y</p:attrName>
                                        </p:attrNameLst>
                                      </p:cBhvr>
                                    </p:animMotion>
                                    <p:animEffect transition="in" filter="fade">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800" decel="100000"/>
                                        <p:tgtEl>
                                          <p:spTgt spid="31"/>
                                        </p:tgtEl>
                                      </p:cBhvr>
                                    </p:animEffect>
                                    <p:anim calcmode="lin" valueType="num">
                                      <p:cBhvr>
                                        <p:cTn id="18" dur="800" decel="100000" fill="hold"/>
                                        <p:tgtEl>
                                          <p:spTgt spid="31"/>
                                        </p:tgtEl>
                                        <p:attrNameLst>
                                          <p:attrName>style.rotation</p:attrName>
                                        </p:attrNameLst>
                                      </p:cBhvr>
                                      <p:tavLst>
                                        <p:tav tm="0">
                                          <p:val>
                                            <p:fltVal val="-90"/>
                                          </p:val>
                                        </p:tav>
                                        <p:tav tm="100000">
                                          <p:val>
                                            <p:fltVal val="0"/>
                                          </p:val>
                                        </p:tav>
                                      </p:tavLst>
                                    </p:anim>
                                    <p:anim calcmode="lin" valueType="num">
                                      <p:cBhvr>
                                        <p:cTn id="19" dur="800" decel="100000" fill="hold"/>
                                        <p:tgtEl>
                                          <p:spTgt spid="31"/>
                                        </p:tgtEl>
                                        <p:attrNameLst>
                                          <p:attrName>ppt_x</p:attrName>
                                        </p:attrNameLst>
                                      </p:cBhvr>
                                      <p:tavLst>
                                        <p:tav tm="0">
                                          <p:val>
                                            <p:strVal val="#ppt_x+0.4"/>
                                          </p:val>
                                        </p:tav>
                                        <p:tav tm="100000">
                                          <p:val>
                                            <p:strVal val="#ppt_x-0.05"/>
                                          </p:val>
                                        </p:tav>
                                      </p:tavLst>
                                    </p:anim>
                                    <p:anim calcmode="lin" valueType="num">
                                      <p:cBhvr>
                                        <p:cTn id="20" dur="800" decel="100000" fill="hold"/>
                                        <p:tgtEl>
                                          <p:spTgt spid="3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800" decel="100000"/>
                                        <p:tgtEl>
                                          <p:spTgt spid="29"/>
                                        </p:tgtEl>
                                      </p:cBhvr>
                                    </p:animEffect>
                                    <p:anim calcmode="lin" valueType="num">
                                      <p:cBhvr>
                                        <p:cTn id="36" dur="800" decel="100000" fill="hold"/>
                                        <p:tgtEl>
                                          <p:spTgt spid="29"/>
                                        </p:tgtEl>
                                        <p:attrNameLst>
                                          <p:attrName>style.rotation</p:attrName>
                                        </p:attrNameLst>
                                      </p:cBhvr>
                                      <p:tavLst>
                                        <p:tav tm="0">
                                          <p:val>
                                            <p:fltVal val="-90"/>
                                          </p:val>
                                        </p:tav>
                                        <p:tav tm="100000">
                                          <p:val>
                                            <p:fltVal val="0"/>
                                          </p:val>
                                        </p:tav>
                                      </p:tavLst>
                                    </p:anim>
                                    <p:anim calcmode="lin" valueType="num">
                                      <p:cBhvr>
                                        <p:cTn id="37" dur="800" decel="100000" fill="hold"/>
                                        <p:tgtEl>
                                          <p:spTgt spid="29"/>
                                        </p:tgtEl>
                                        <p:attrNameLst>
                                          <p:attrName>ppt_x</p:attrName>
                                        </p:attrNameLst>
                                      </p:cBhvr>
                                      <p:tavLst>
                                        <p:tav tm="0">
                                          <p:val>
                                            <p:strVal val="#ppt_x+0.4"/>
                                          </p:val>
                                        </p:tav>
                                        <p:tav tm="100000">
                                          <p:val>
                                            <p:strVal val="#ppt_x-0.05"/>
                                          </p:val>
                                        </p:tav>
                                      </p:tavLst>
                                    </p:anim>
                                    <p:anim calcmode="lin" valueType="num">
                                      <p:cBhvr>
                                        <p:cTn id="38" dur="800" decel="100000" fill="hold"/>
                                        <p:tgtEl>
                                          <p:spTgt spid="29"/>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800" decel="100000"/>
                                        <p:tgtEl>
                                          <p:spTgt spid="28"/>
                                        </p:tgtEl>
                                      </p:cBhvr>
                                    </p:animEffect>
                                    <p:anim calcmode="lin" valueType="num">
                                      <p:cBhvr>
                                        <p:cTn id="44" dur="800" decel="100000" fill="hold"/>
                                        <p:tgtEl>
                                          <p:spTgt spid="28"/>
                                        </p:tgtEl>
                                        <p:attrNameLst>
                                          <p:attrName>style.rotation</p:attrName>
                                        </p:attrNameLst>
                                      </p:cBhvr>
                                      <p:tavLst>
                                        <p:tav tm="0">
                                          <p:val>
                                            <p:fltVal val="-90"/>
                                          </p:val>
                                        </p:tav>
                                        <p:tav tm="100000">
                                          <p:val>
                                            <p:fltVal val="0"/>
                                          </p:val>
                                        </p:tav>
                                      </p:tavLst>
                                    </p:anim>
                                    <p:anim calcmode="lin" valueType="num">
                                      <p:cBhvr>
                                        <p:cTn id="45" dur="800" decel="100000" fill="hold"/>
                                        <p:tgtEl>
                                          <p:spTgt spid="28"/>
                                        </p:tgtEl>
                                        <p:attrNameLst>
                                          <p:attrName>ppt_x</p:attrName>
                                        </p:attrNameLst>
                                      </p:cBhvr>
                                      <p:tavLst>
                                        <p:tav tm="0">
                                          <p:val>
                                            <p:strVal val="#ppt_x+0.4"/>
                                          </p:val>
                                        </p:tav>
                                        <p:tav tm="100000">
                                          <p:val>
                                            <p:strVal val="#ppt_x-0.05"/>
                                          </p:val>
                                        </p:tav>
                                      </p:tavLst>
                                    </p:anim>
                                    <p:anim calcmode="lin" valueType="num">
                                      <p:cBhvr>
                                        <p:cTn id="46" dur="800" decel="100000" fill="hold"/>
                                        <p:tgtEl>
                                          <p:spTgt spid="2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49" presetID="5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Scale>
                                      <p:cBhvr>
                                        <p:cTn id="5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2"/>
                                        </p:tgtEl>
                                        <p:attrNameLst>
                                          <p:attrName>ppt_x</p:attrName>
                                          <p:attrName>ppt_y</p:attrName>
                                        </p:attrNameLst>
                                      </p:cBhvr>
                                    </p:animMotion>
                                    <p:animEffect transition="in" filter="fade">
                                      <p:cBhvr>
                                        <p:cTn id="53" dur="1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Scale>
                                      <p:cBhvr>
                                        <p:cTn id="5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24"/>
                                        </p:tgtEl>
                                        <p:attrNameLst>
                                          <p:attrName>ppt_x</p:attrName>
                                          <p:attrName>ppt_y</p:attrName>
                                        </p:attrNameLst>
                                      </p:cBhvr>
                                    </p:animMotion>
                                    <p:animEffect transition="in" filter="fade">
                                      <p:cBhvr>
                                        <p:cTn id="60" dur="1000"/>
                                        <p:tgtEl>
                                          <p:spTgt spid="24"/>
                                        </p:tgtEl>
                                      </p:cBhvr>
                                    </p:animEffect>
                                  </p:childTnLst>
                                </p:cTn>
                              </p:par>
                              <p:par>
                                <p:cTn id="61" presetID="3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2"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Scale>
                                      <p:cBhvr>
                                        <p:cTn id="73"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26"/>
                                        </p:tgtEl>
                                        <p:attrNameLst>
                                          <p:attrName>ppt_x</p:attrName>
                                          <p:attrName>ppt_y</p:attrName>
                                        </p:attrNameLst>
                                      </p:cBhvr>
                                    </p:animMotion>
                                    <p:animEffect transition="in" filter="fade">
                                      <p:cBhvr>
                                        <p:cTn id="7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animBg="1"/>
      <p:bldP spid="29" grpId="0" animBg="1"/>
      <p:bldP spid="3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DDE3C-C4DD-A64E-93DD-282A35A93747}"/>
              </a:ext>
            </a:extLst>
          </p:cNvPr>
          <p:cNvSpPr>
            <a:spLocks noGrp="1"/>
          </p:cNvSpPr>
          <p:nvPr>
            <p:ph type="title"/>
          </p:nvPr>
        </p:nvSpPr>
        <p:spPr>
          <a:xfrm>
            <a:off x="3021543" y="281207"/>
            <a:ext cx="10515600" cy="1325563"/>
          </a:xfrm>
        </p:spPr>
        <p:txBody>
          <a:bodyPr>
            <a:normAutofit/>
          </a:bodyPr>
          <a:lstStyle/>
          <a:p>
            <a:r>
              <a:rPr lang="en-US" dirty="0"/>
              <a:t>Need to Prepare More?</a:t>
            </a:r>
          </a:p>
        </p:txBody>
      </p:sp>
      <p:sp>
        <p:nvSpPr>
          <p:cNvPr id="6" name="Content Placeholder 5">
            <a:extLst>
              <a:ext uri="{FF2B5EF4-FFF2-40B4-BE49-F238E27FC236}">
                <a16:creationId xmlns:a16="http://schemas.microsoft.com/office/drawing/2014/main" id="{2EDFD040-6CA3-8842-9715-08251AB31556}"/>
              </a:ext>
            </a:extLst>
          </p:cNvPr>
          <p:cNvSpPr>
            <a:spLocks noGrp="1"/>
          </p:cNvSpPr>
          <p:nvPr>
            <p:ph idx="1"/>
          </p:nvPr>
        </p:nvSpPr>
        <p:spPr>
          <a:xfrm>
            <a:off x="5703158" y="1689354"/>
            <a:ext cx="6352208" cy="4999354"/>
          </a:xfrm>
        </p:spPr>
        <p:txBody>
          <a:bodyPr>
            <a:noAutofit/>
          </a:bodyPr>
          <a:lstStyle/>
          <a:p>
            <a:r>
              <a:rPr lang="en-US" sz="2400" dirty="0"/>
              <a:t>Numerous practical training available</a:t>
            </a:r>
          </a:p>
          <a:p>
            <a:pPr lvl="1"/>
            <a:r>
              <a:rPr lang="en-US" dirty="0"/>
              <a:t>In-house company training</a:t>
            </a:r>
          </a:p>
          <a:p>
            <a:pPr lvl="1"/>
            <a:r>
              <a:rPr lang="en-US" dirty="0"/>
              <a:t>College &amp; University programs</a:t>
            </a:r>
          </a:p>
          <a:p>
            <a:r>
              <a:rPr lang="en-US" sz="2400" dirty="0"/>
              <a:t>MRII offers two streams of online training leading to qualifying for certification</a:t>
            </a:r>
          </a:p>
          <a:p>
            <a:endParaRPr lang="en-US" dirty="0"/>
          </a:p>
        </p:txBody>
      </p:sp>
      <p:pic>
        <p:nvPicPr>
          <p:cNvPr id="7" name="Picture 6">
            <a:extLst>
              <a:ext uri="{FF2B5EF4-FFF2-40B4-BE49-F238E27FC236}">
                <a16:creationId xmlns:a16="http://schemas.microsoft.com/office/drawing/2014/main" id="{EC44191F-3C33-594C-8029-F855C8B5C38C}"/>
              </a:ext>
            </a:extLst>
          </p:cNvPr>
          <p:cNvPicPr>
            <a:picLocks noChangeAspect="1"/>
          </p:cNvPicPr>
          <p:nvPr/>
        </p:nvPicPr>
        <p:blipFill>
          <a:blip r:embed="rId3"/>
          <a:srcRect/>
          <a:stretch/>
        </p:blipFill>
        <p:spPr>
          <a:xfrm flipH="1">
            <a:off x="-300841" y="2633910"/>
            <a:ext cx="5703158" cy="2534736"/>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10" name="Freeform: Shape 6" descr="Tag=AccentColor&#10;Flavor=Light&#10;Target=Fill">
            <a:extLst>
              <a:ext uri="{FF2B5EF4-FFF2-40B4-BE49-F238E27FC236}">
                <a16:creationId xmlns:a16="http://schemas.microsoft.com/office/drawing/2014/main" id="{6B89A35D-5721-8C41-9195-58AF19C4F96F}"/>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1" name="Picture 10" descr="A picture containing clock, sign, drawing&#10;&#10;Description automatically generated">
            <a:extLst>
              <a:ext uri="{FF2B5EF4-FFF2-40B4-BE49-F238E27FC236}">
                <a16:creationId xmlns:a16="http://schemas.microsoft.com/office/drawing/2014/main" id="{7A8F817A-23DF-264A-9BFE-D4407F4F55E7}"/>
              </a:ext>
            </a:extLst>
          </p:cNvPr>
          <p:cNvPicPr>
            <a:picLocks noChangeAspect="1"/>
          </p:cNvPicPr>
          <p:nvPr/>
        </p:nvPicPr>
        <p:blipFill>
          <a:blip r:embed="rId4"/>
          <a:stretch>
            <a:fillRect/>
          </a:stretch>
        </p:blipFill>
        <p:spPr>
          <a:xfrm>
            <a:off x="0" y="510045"/>
            <a:ext cx="2406650" cy="914048"/>
          </a:xfrm>
          <a:prstGeom prst="rect">
            <a:avLst/>
          </a:prstGeom>
        </p:spPr>
      </p:pic>
      <p:pic>
        <p:nvPicPr>
          <p:cNvPr id="4" name="Picture 3" descr="A picture containing drawing&#10;&#10;Description automatically generated">
            <a:hlinkClick r:id="rId5"/>
            <a:extLst>
              <a:ext uri="{FF2B5EF4-FFF2-40B4-BE49-F238E27FC236}">
                <a16:creationId xmlns:a16="http://schemas.microsoft.com/office/drawing/2014/main" id="{9AFB2247-3362-674E-920C-E03E6F1F25D5}"/>
              </a:ext>
            </a:extLst>
          </p:cNvPr>
          <p:cNvPicPr>
            <a:picLocks noChangeAspect="1"/>
          </p:cNvPicPr>
          <p:nvPr/>
        </p:nvPicPr>
        <p:blipFill>
          <a:blip r:embed="rId6"/>
          <a:stretch>
            <a:fillRect/>
          </a:stretch>
        </p:blipFill>
        <p:spPr>
          <a:xfrm>
            <a:off x="6324419" y="3957148"/>
            <a:ext cx="3909848" cy="1294082"/>
          </a:xfrm>
          <a:prstGeom prst="rect">
            <a:avLst/>
          </a:prstGeom>
        </p:spPr>
      </p:pic>
      <p:pic>
        <p:nvPicPr>
          <p:cNvPr id="13" name="Picture 12" descr="A picture containing drawing&#10;&#10;Description automatically generated">
            <a:hlinkClick r:id="rId7"/>
            <a:extLst>
              <a:ext uri="{FF2B5EF4-FFF2-40B4-BE49-F238E27FC236}">
                <a16:creationId xmlns:a16="http://schemas.microsoft.com/office/drawing/2014/main" id="{F59EABB8-D4C6-144D-B8AB-08262A41EB96}"/>
              </a:ext>
            </a:extLst>
          </p:cNvPr>
          <p:cNvPicPr>
            <a:picLocks noChangeAspect="1"/>
          </p:cNvPicPr>
          <p:nvPr/>
        </p:nvPicPr>
        <p:blipFill>
          <a:blip r:embed="rId8"/>
          <a:stretch>
            <a:fillRect/>
          </a:stretch>
        </p:blipFill>
        <p:spPr>
          <a:xfrm>
            <a:off x="4949945" y="5545613"/>
            <a:ext cx="2748948" cy="925479"/>
          </a:xfrm>
          <a:prstGeom prst="rect">
            <a:avLst/>
          </a:prstGeom>
        </p:spPr>
      </p:pic>
      <p:pic>
        <p:nvPicPr>
          <p:cNvPr id="14" name="Picture 13" descr="A close up of a sign&#10;&#10;Description automatically generated">
            <a:hlinkClick r:id="rId9"/>
            <a:extLst>
              <a:ext uri="{FF2B5EF4-FFF2-40B4-BE49-F238E27FC236}">
                <a16:creationId xmlns:a16="http://schemas.microsoft.com/office/drawing/2014/main" id="{668B4CFA-390E-3F47-AD5D-342B24988334}"/>
              </a:ext>
            </a:extLst>
          </p:cNvPr>
          <p:cNvPicPr>
            <a:picLocks noChangeAspect="1"/>
          </p:cNvPicPr>
          <p:nvPr/>
        </p:nvPicPr>
        <p:blipFill>
          <a:blip r:embed="rId10"/>
          <a:stretch>
            <a:fillRect/>
          </a:stretch>
        </p:blipFill>
        <p:spPr>
          <a:xfrm>
            <a:off x="8758779" y="5512707"/>
            <a:ext cx="2715310" cy="941307"/>
          </a:xfrm>
          <a:prstGeom prst="rect">
            <a:avLst/>
          </a:prstGeom>
        </p:spPr>
      </p:pic>
      <p:sp>
        <p:nvSpPr>
          <p:cNvPr id="15" name="TextBox 14">
            <a:extLst>
              <a:ext uri="{FF2B5EF4-FFF2-40B4-BE49-F238E27FC236}">
                <a16:creationId xmlns:a16="http://schemas.microsoft.com/office/drawing/2014/main" id="{0A72B78B-5A89-2A46-83D2-669EDFA5BD04}"/>
              </a:ext>
            </a:extLst>
          </p:cNvPr>
          <p:cNvSpPr txBox="1"/>
          <p:nvPr/>
        </p:nvSpPr>
        <p:spPr>
          <a:xfrm>
            <a:off x="0" y="4974231"/>
            <a:ext cx="1840992" cy="276999"/>
          </a:xfrm>
          <a:prstGeom prst="rect">
            <a:avLst/>
          </a:prstGeom>
          <a:noFill/>
        </p:spPr>
        <p:txBody>
          <a:bodyPr wrap="square" rtlCol="0">
            <a:spAutoFit/>
          </a:bodyPr>
          <a:lstStyle/>
          <a:p>
            <a:r>
              <a:rPr lang="en-US" sz="1200" dirty="0"/>
              <a:t>@Adobe Stock</a:t>
            </a:r>
          </a:p>
        </p:txBody>
      </p:sp>
    </p:spTree>
    <p:extLst>
      <p:ext uri="{BB962C8B-B14F-4D97-AF65-F5344CB8AC3E}">
        <p14:creationId xmlns:p14="http://schemas.microsoft.com/office/powerpoint/2010/main" val="252836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1" name="Rectangle 10">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54670E3B-70B6-E347-8CCB-A53A53CDFF39}"/>
              </a:ext>
            </a:extLst>
          </p:cNvPr>
          <p:cNvSpPr>
            <a:spLocks noGrp="1"/>
          </p:cNvSpPr>
          <p:nvPr>
            <p:ph type="title"/>
          </p:nvPr>
        </p:nvSpPr>
        <p:spPr>
          <a:xfrm>
            <a:off x="3325473" y="1998925"/>
            <a:ext cx="5541054" cy="2149412"/>
          </a:xfrm>
        </p:spPr>
        <p:txBody>
          <a:bodyPr vert="horz" lIns="91440" tIns="45720" rIns="91440" bIns="45720" rtlCol="0" anchor="b">
            <a:normAutofit/>
          </a:bodyPr>
          <a:lstStyle/>
          <a:p>
            <a:r>
              <a:rPr lang="en-US" sz="4800">
                <a:solidFill>
                  <a:srgbClr val="FFFFFF"/>
                </a:solidFill>
              </a:rPr>
              <a:t>Peek at Some Typical Questions</a:t>
            </a:r>
          </a:p>
        </p:txBody>
      </p:sp>
    </p:spTree>
    <p:extLst>
      <p:ext uri="{BB962C8B-B14F-4D97-AF65-F5344CB8AC3E}">
        <p14:creationId xmlns:p14="http://schemas.microsoft.com/office/powerpoint/2010/main" val="376419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0EC91A-F690-7347-B749-435A6CFEF138}"/>
              </a:ext>
            </a:extLst>
          </p:cNvPr>
          <p:cNvSpPr>
            <a:spLocks noGrp="1"/>
          </p:cNvSpPr>
          <p:nvPr>
            <p:ph type="title"/>
          </p:nvPr>
        </p:nvSpPr>
        <p:spPr/>
        <p:txBody>
          <a:bodyPr/>
          <a:lstStyle/>
          <a:p>
            <a:r>
              <a:rPr lang="en-US" dirty="0"/>
              <a:t>Exam Question Example 1</a:t>
            </a:r>
          </a:p>
        </p:txBody>
      </p:sp>
      <p:sp>
        <p:nvSpPr>
          <p:cNvPr id="4" name="Content Placeholder 3">
            <a:extLst>
              <a:ext uri="{FF2B5EF4-FFF2-40B4-BE49-F238E27FC236}">
                <a16:creationId xmlns:a16="http://schemas.microsoft.com/office/drawing/2014/main" id="{2A0EB059-6F53-7F46-A294-0AB962DBE212}"/>
              </a:ext>
            </a:extLst>
          </p:cNvPr>
          <p:cNvSpPr>
            <a:spLocks noGrp="1"/>
          </p:cNvSpPr>
          <p:nvPr>
            <p:ph idx="1"/>
          </p:nvPr>
        </p:nvSpPr>
        <p:spPr/>
        <p:txBody>
          <a:bodyPr>
            <a:normAutofit fontScale="92500" lnSpcReduction="10000"/>
          </a:bodyPr>
          <a:lstStyle/>
          <a:p>
            <a:r>
              <a:rPr lang="en-US" sz="2000" dirty="0"/>
              <a:t>Hero Eats introduced a new protein snack made from acorns, called </a:t>
            </a:r>
            <a:r>
              <a:rPr lang="en-US" sz="2000" dirty="0" err="1"/>
              <a:t>Cornies</a:t>
            </a:r>
            <a:r>
              <a:rPr lang="en-US" sz="2000" dirty="0"/>
              <a:t>. You were involved in the preliminary product development research. It involved 12 online bulletin board focus groups (BBFGs) across Canada to examine reactions to the name, packaging, taste and nutritional values. The insights identified a keen interest among potential consumers about the nutritional properties and rave reviews about the taste.</a:t>
            </a:r>
          </a:p>
          <a:p>
            <a:r>
              <a:rPr lang="en-US" sz="2000" dirty="0"/>
              <a:t>Now 3 months later, the uptake in sales have been poor. The VP of Marketing is desperate to change the fortunes of this new product. She wishes to drive her digital advertising campaign and wishes to post verbatim written comments and video captures from the BBFGs about the taste.</a:t>
            </a:r>
          </a:p>
          <a:p>
            <a:r>
              <a:rPr lang="en-US" sz="2000" dirty="0"/>
              <a:t>In addition, she remembered that during the debrief there were comments by the staff following the discussion that 95% of participants really liked the product. </a:t>
            </a:r>
          </a:p>
          <a:p>
            <a:r>
              <a:rPr lang="en-US" sz="2000" dirty="0"/>
              <a:t>How would you reply to the VPs requests? </a:t>
            </a:r>
            <a:endParaRPr lang="en-US" dirty="0"/>
          </a:p>
        </p:txBody>
      </p:sp>
    </p:spTree>
    <p:extLst>
      <p:ext uri="{BB962C8B-B14F-4D97-AF65-F5344CB8AC3E}">
        <p14:creationId xmlns:p14="http://schemas.microsoft.com/office/powerpoint/2010/main" val="837484389"/>
      </p:ext>
    </p:extLst>
  </p:cSld>
  <p:clrMapOvr>
    <a:masterClrMapping/>
  </p:clrMapOvr>
</p:sld>
</file>

<file path=ppt/theme/theme1.xml><?xml version="1.0" encoding="utf-8"?>
<a:theme xmlns:a="http://schemas.openxmlformats.org/drawingml/2006/main" name="Brush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1627</Words>
  <Application>Microsoft Macintosh PowerPoint</Application>
  <PresentationFormat>Widescreen</PresentationFormat>
  <Paragraphs>171</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Elephant</vt:lpstr>
      <vt:lpstr>BrushVTI</vt:lpstr>
      <vt:lpstr>CAIP Canada Exam Prep Seminar:  Seminar Overview</vt:lpstr>
      <vt:lpstr>This “Exam Prep Seminar”</vt:lpstr>
      <vt:lpstr>CAIP Canada Examination</vt:lpstr>
      <vt:lpstr>Keys to Success</vt:lpstr>
      <vt:lpstr>Keys to Success</vt:lpstr>
      <vt:lpstr>Peek At The Seminar </vt:lpstr>
      <vt:lpstr>Need to Prepare More?</vt:lpstr>
      <vt:lpstr>Peek at Some Typical Questions</vt:lpstr>
      <vt:lpstr>Exam Question Example 1</vt:lpstr>
      <vt:lpstr>Underline &amp; Identify Competencies Tested</vt:lpstr>
      <vt:lpstr>Underline &amp; Identify Competencies Tested</vt:lpstr>
      <vt:lpstr>Underline &amp; Identify Competencies Tested</vt:lpstr>
      <vt:lpstr>Exam Question Example 2</vt:lpstr>
      <vt:lpstr>Exam Question Example 2</vt:lpstr>
      <vt:lpstr>Exam Question Example 2</vt:lpstr>
      <vt:lpstr>Exam Question Example 2</vt:lpstr>
      <vt:lpstr>Time To Examine Competencies  Choose to follow the order of lessons or pick and choose where your skills could be refreshed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CAIP Canada Exam Prep Seminar:  Course Overview</dc:title>
  <dc:creator>Robert Wong</dc:creator>
  <cp:lastModifiedBy>Robert Wong</cp:lastModifiedBy>
  <cp:revision>14</cp:revision>
  <dcterms:created xsi:type="dcterms:W3CDTF">2020-07-29T17:48:04Z</dcterms:created>
  <dcterms:modified xsi:type="dcterms:W3CDTF">2020-09-08T20:44:29Z</dcterms:modified>
</cp:coreProperties>
</file>