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17"/>
  </p:notesMasterIdLst>
  <p:sldIdLst>
    <p:sldId id="256" r:id="rId2"/>
    <p:sldId id="288" r:id="rId3"/>
    <p:sldId id="258" r:id="rId4"/>
    <p:sldId id="277" r:id="rId5"/>
    <p:sldId id="286" r:id="rId6"/>
    <p:sldId id="285" r:id="rId7"/>
    <p:sldId id="278" r:id="rId8"/>
    <p:sldId id="290" r:id="rId9"/>
    <p:sldId id="287" r:id="rId10"/>
    <p:sldId id="279" r:id="rId11"/>
    <p:sldId id="281" r:id="rId12"/>
    <p:sldId id="291" r:id="rId13"/>
    <p:sldId id="292" r:id="rId14"/>
    <p:sldId id="264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72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192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1CB6-3878-BC4D-A04D-959B8843FAC3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4C671-CF75-2D47-828E-E89CD683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1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4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4C671-CF75-2D47-828E-E89CD6838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1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5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27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7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1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64F-81FE-A44C-9319-B090CEA05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A6BC3-DE9F-F044-A689-1D98049F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7A86CC-365C-3E4C-B1FE-4088B5BC4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39AF9-CACA-CF45-9F8E-E4AAE31D8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81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024" y="537352"/>
            <a:ext cx="8875777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8023" y="1422374"/>
            <a:ext cx="8875777" cy="4749826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E8A17676-BBA3-8648-817C-88B0B2BBC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1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90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456" y="585029"/>
            <a:ext cx="8848344" cy="662781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1517727"/>
            <a:ext cx="428853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1533974"/>
            <a:ext cx="4401266" cy="4638226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002060"/>
                </a:solidFill>
              </a:defRPr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F78C106-4DD9-2D4E-97E1-A442F73F23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10045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6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79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38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5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5171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67339"/>
            <a:ext cx="10515600" cy="410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9/9/20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3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01" r:id="rId5"/>
    <p:sldLayoutId id="2147483702" r:id="rId6"/>
    <p:sldLayoutId id="2147483708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1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3.jpg"/><Relationship Id="rId7" Type="http://schemas.openxmlformats.org/officeDocument/2006/relationships/hyperlink" Target="https://www.youtube.com/watch?v=QNjEygXM_b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hyperlink" Target="https://www.youtube.com/watch?v=KUZ6iGvJlGI" TargetMode="Externa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youtube.com/watch?v=yjFkUqAeUq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youtu.be/D_7jPz1eCY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qualitativemind.com/projective-techniques/" TargetMode="External"/><Relationship Id="rId5" Type="http://schemas.openxmlformats.org/officeDocument/2006/relationships/hyperlink" Target="https://www.mustard-research.com/blog/general/top-10-projective-techniques/" TargetMode="External"/><Relationship Id="rId4" Type="http://schemas.openxmlformats.org/officeDocument/2006/relationships/hyperlink" Target="https://www.youtube.com/watch?v=ehmZG39_lV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187B58-3857-4454-9C70-EFB475976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7C48E3-3BBD-43C0-9052-E805107A5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C5418A4-3935-49EA-B51C-5DDCBFAA3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8056" y="2813365"/>
            <a:ext cx="7450687" cy="3406460"/>
          </a:xfrm>
          <a:custGeom>
            <a:avLst/>
            <a:gdLst>
              <a:gd name="connsiteX0" fmla="*/ 6457914 w 7450687"/>
              <a:gd name="connsiteY0" fmla="*/ 0 h 3406460"/>
              <a:gd name="connsiteX1" fmla="*/ 6844288 w 7450687"/>
              <a:gd name="connsiteY1" fmla="*/ 233492 h 3406460"/>
              <a:gd name="connsiteX2" fmla="*/ 7386323 w 7450687"/>
              <a:gd name="connsiteY2" fmla="*/ 717155 h 3406460"/>
              <a:gd name="connsiteX3" fmla="*/ 7430798 w 7450687"/>
              <a:gd name="connsiteY3" fmla="*/ 1809564 h 3406460"/>
              <a:gd name="connsiteX4" fmla="*/ 7013848 w 7450687"/>
              <a:gd name="connsiteY4" fmla="*/ 3104890 h 3406460"/>
              <a:gd name="connsiteX5" fmla="*/ 6569101 w 7450687"/>
              <a:gd name="connsiteY5" fmla="*/ 3402314 h 3406460"/>
              <a:gd name="connsiteX6" fmla="*/ 3683807 w 7450687"/>
              <a:gd name="connsiteY6" fmla="*/ 3341162 h 3406460"/>
              <a:gd name="connsiteX7" fmla="*/ 1704683 w 7450687"/>
              <a:gd name="connsiteY7" fmla="*/ 2860279 h 3406460"/>
              <a:gd name="connsiteX8" fmla="*/ 2010446 w 7450687"/>
              <a:gd name="connsiteY8" fmla="*/ 2801907 h 3406460"/>
              <a:gd name="connsiteX9" fmla="*/ 1273834 w 7450687"/>
              <a:gd name="connsiteY9" fmla="*/ 2674041 h 3406460"/>
              <a:gd name="connsiteX10" fmla="*/ 1315530 w 7450687"/>
              <a:gd name="connsiteY10" fmla="*/ 2657363 h 3406460"/>
              <a:gd name="connsiteX11" fmla="*/ 1234919 w 7450687"/>
              <a:gd name="connsiteY11" fmla="*/ 2590651 h 3406460"/>
              <a:gd name="connsiteX12" fmla="*/ 904138 w 7450687"/>
              <a:gd name="connsiteY12" fmla="*/ 2485024 h 3406460"/>
              <a:gd name="connsiteX13" fmla="*/ 1315530 w 7450687"/>
              <a:gd name="connsiteY13" fmla="*/ 2307126 h 3406460"/>
              <a:gd name="connsiteX14" fmla="*/ 851326 w 7450687"/>
              <a:gd name="connsiteY14" fmla="*/ 2065294 h 3406460"/>
              <a:gd name="connsiteX15" fmla="*/ 615053 w 7450687"/>
              <a:gd name="connsiteY15" fmla="*/ 2006921 h 3406460"/>
              <a:gd name="connsiteX16" fmla="*/ 1393361 w 7450687"/>
              <a:gd name="connsiteY16" fmla="*/ 1703937 h 3406460"/>
              <a:gd name="connsiteX17" fmla="*/ 131391 w 7450687"/>
              <a:gd name="connsiteY17" fmla="*/ 1553835 h 3406460"/>
              <a:gd name="connsiteX18" fmla="*/ 234239 w 7450687"/>
              <a:gd name="connsiteY18" fmla="*/ 1492682 h 3406460"/>
              <a:gd name="connsiteX19" fmla="*/ 1018105 w 7450687"/>
              <a:gd name="connsiteY19" fmla="*/ 1509360 h 3406460"/>
              <a:gd name="connsiteX20" fmla="*/ 1148750 w 7450687"/>
              <a:gd name="connsiteY20" fmla="*/ 1462106 h 3406460"/>
              <a:gd name="connsiteX21" fmla="*/ 1018105 w 7450687"/>
              <a:gd name="connsiteY21" fmla="*/ 1387055 h 3406460"/>
              <a:gd name="connsiteX22" fmla="*/ 509426 w 7450687"/>
              <a:gd name="connsiteY22" fmla="*/ 1331461 h 3406460"/>
              <a:gd name="connsiteX23" fmla="*/ 376002 w 7450687"/>
              <a:gd name="connsiteY23" fmla="*/ 1206376 h 3406460"/>
              <a:gd name="connsiteX24" fmla="*/ 150849 w 7450687"/>
              <a:gd name="connsiteY24" fmla="*/ 1061833 h 3406460"/>
              <a:gd name="connsiteX25" fmla="*/ 306510 w 7450687"/>
              <a:gd name="connsiteY25" fmla="*/ 942308 h 3406460"/>
              <a:gd name="connsiteX26" fmla="*/ 53560 w 7450687"/>
              <a:gd name="connsiteY26" fmla="*/ 764409 h 3406460"/>
              <a:gd name="connsiteX27" fmla="*/ 125832 w 7450687"/>
              <a:gd name="connsiteY27" fmla="*/ 530917 h 3406460"/>
              <a:gd name="connsiteX28" fmla="*/ 551121 w 7450687"/>
              <a:gd name="connsiteY28" fmla="*/ 475324 h 3406460"/>
              <a:gd name="connsiteX29" fmla="*/ 1120952 w 7450687"/>
              <a:gd name="connsiteY29" fmla="*/ 394713 h 3406460"/>
              <a:gd name="connsiteX30" fmla="*/ 1693564 w 7450687"/>
              <a:gd name="connsiteY30" fmla="*/ 325221 h 3406460"/>
              <a:gd name="connsiteX31" fmla="*/ 2266175 w 7450687"/>
              <a:gd name="connsiteY31" fmla="*/ 325221 h 3406460"/>
              <a:gd name="connsiteX32" fmla="*/ 2430177 w 7450687"/>
              <a:gd name="connsiteY32" fmla="*/ 330781 h 3406460"/>
              <a:gd name="connsiteX33" fmla="*/ 2432956 w 7450687"/>
              <a:gd name="connsiteY33" fmla="*/ 330781 h 3406460"/>
              <a:gd name="connsiteX34" fmla="*/ 3144551 w 7450687"/>
              <a:gd name="connsiteY34" fmla="*/ 355798 h 3406460"/>
              <a:gd name="connsiteX35" fmla="*/ 3408619 w 7450687"/>
              <a:gd name="connsiteY35" fmla="*/ 358577 h 3406460"/>
              <a:gd name="connsiteX36" fmla="*/ 3981231 w 7450687"/>
              <a:gd name="connsiteY36" fmla="*/ 361357 h 3406460"/>
              <a:gd name="connsiteX37" fmla="*/ 4551063 w 7450687"/>
              <a:gd name="connsiteY37" fmla="*/ 350238 h 3406460"/>
              <a:gd name="connsiteX38" fmla="*/ 5129233 w 7450687"/>
              <a:gd name="connsiteY38" fmla="*/ 316882 h 3406460"/>
              <a:gd name="connsiteX39" fmla="*/ 5699065 w 7450687"/>
              <a:gd name="connsiteY39" fmla="*/ 272407 h 3406460"/>
              <a:gd name="connsiteX40" fmla="*/ 6063202 w 7450687"/>
              <a:gd name="connsiteY40" fmla="*/ 172339 h 3406460"/>
              <a:gd name="connsiteX41" fmla="*/ 6457914 w 7450687"/>
              <a:gd name="connsiteY41" fmla="*/ 0 h 3406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450687" h="340646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381B0-DFEF-3B4A-A7A0-C0EFC57FE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3493008"/>
            <a:ext cx="4974999" cy="1277021"/>
          </a:xfrm>
        </p:spPr>
        <p:txBody>
          <a:bodyPr anchor="b">
            <a:normAutofit fontScale="90000"/>
          </a:bodyPr>
          <a:lstStyle/>
          <a:p>
            <a:r>
              <a:rPr lang="en-US" sz="3100" dirty="0"/>
              <a:t>CAIP Canada</a:t>
            </a:r>
            <a:br>
              <a:rPr lang="en-US" sz="3100" dirty="0"/>
            </a:br>
            <a:r>
              <a:rPr lang="en-US" sz="3100" dirty="0"/>
              <a:t>Exam Prep Seminar:</a:t>
            </a:r>
            <a:br>
              <a:rPr lang="en-US" sz="4000" dirty="0"/>
            </a:br>
            <a:r>
              <a:rPr lang="en-US" sz="4000" dirty="0">
                <a:solidFill>
                  <a:schemeClr val="accent1">
                    <a:lumMod val="75000"/>
                  </a:schemeClr>
                </a:solidFill>
              </a:rPr>
              <a:t>Qualitative Methods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DA536-BC59-7942-940E-D5210D5091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25896" y="5010912"/>
            <a:ext cx="4478070" cy="866843"/>
          </a:xfrm>
        </p:spPr>
        <p:txBody>
          <a:bodyPr>
            <a:normAutofit/>
          </a:bodyPr>
          <a:lstStyle/>
          <a:p>
            <a:r>
              <a:rPr lang="en-US" sz="2000" dirty="0"/>
              <a:t>Robert A. G. Wong, </a:t>
            </a:r>
            <a:r>
              <a:rPr lang="en-US" sz="1400" dirty="0"/>
              <a:t>CAIP, FCRIC</a:t>
            </a:r>
            <a:endParaRPr lang="en-US" sz="2000" dirty="0"/>
          </a:p>
          <a:p>
            <a:r>
              <a:rPr lang="en-US" sz="1600" dirty="0"/>
              <a:t>May 2020</a:t>
            </a:r>
          </a:p>
        </p:txBody>
      </p:sp>
      <p:pic>
        <p:nvPicPr>
          <p:cNvPr id="6" name="Picture 5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DC811226-44D6-8545-B553-27C2BE2C2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437" y="408079"/>
            <a:ext cx="6442203" cy="244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1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4D911D-167E-8948-A277-93327B54F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2" y="365125"/>
            <a:ext cx="8332257" cy="1325563"/>
          </a:xfrm>
        </p:spPr>
        <p:txBody>
          <a:bodyPr>
            <a:normAutofit/>
          </a:bodyPr>
          <a:lstStyle/>
          <a:p>
            <a:r>
              <a:rPr lang="en-US" dirty="0"/>
              <a:t>In-depth Interviews &amp;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B533-53DB-774B-8666-88B3BB6C1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5074327" cy="416333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Semi-structured interview guide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Topics laid out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Potential sequence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Adaptable to flow of conversation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Items to probe</a:t>
            </a:r>
          </a:p>
          <a:p>
            <a:pPr>
              <a:lnSpc>
                <a:spcPct val="90000"/>
              </a:lnSpc>
            </a:pPr>
            <a:r>
              <a:rPr lang="en-US" sz="1800" dirty="0"/>
              <a:t>Open-ended questions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Verbs absolutely important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Describe, explain, tell us about, share thoughts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Exploring responses NOT forcing answers</a:t>
            </a:r>
          </a:p>
          <a:p>
            <a:pPr lvl="2">
              <a:lnSpc>
                <a:spcPct val="90000"/>
              </a:lnSpc>
            </a:pPr>
            <a:r>
              <a:rPr lang="en-US" sz="1800" dirty="0"/>
              <a:t>Range of ideas more important than frequency count</a:t>
            </a:r>
          </a:p>
        </p:txBody>
      </p:sp>
      <p:pic>
        <p:nvPicPr>
          <p:cNvPr id="8" name="Picture 7" descr="https://www.google.com/url?sa=i&amp;url=https%3A%2F%2Fwww.sgrhf.org.pk%2Finterview-people-from-scheduled-castes-andtribes-are-three-times-more-likely-to-be-depressed%2F&amp;psig=AOvVaw2HN9l8Ep2-OkAGa9vXSo26&amp;ust=1599766086135000&amp;source=images&amp;cd=vfe&amp;ved=0CAIQjRxqFwoTCPi7tqHn3OsCFQAAAAAdAAAAABAD">
            <a:extLst>
              <a:ext uri="{FF2B5EF4-FFF2-40B4-BE49-F238E27FC236}">
                <a16:creationId xmlns:a16="http://schemas.microsoft.com/office/drawing/2014/main" id="{738366EF-5802-C048-899A-3BB16678F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5" r="5587" b="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42FB5BB5-C803-9247-A51F-9637C6B14A60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10" name="Freeform: Shape 6" descr="Tag=AccentColor&#10;Flavor=Light&#10;Target=Fill">
            <a:extLst>
              <a:ext uri="{FF2B5EF4-FFF2-40B4-BE49-F238E27FC236}">
                <a16:creationId xmlns:a16="http://schemas.microsoft.com/office/drawing/2014/main" id="{0D213993-7F4D-E547-87BB-835EE239BBC4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" name="Picture 10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103F2116-7BE7-5942-8F0A-197D8E335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6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59083-96AE-B44F-9D20-5B543FFD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2" y="365125"/>
            <a:ext cx="8332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Screeners and Discussion Guides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CC57D-1476-2541-BAAC-9DC23148A5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Screeners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Set realistic criteria to identify eligible participants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Tight criteria to match ideal sample but not too complicated to identify and recruit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Criteria might be profile characteristics or past behavior (e.g. primary online shopper in household, own a fitness membership with use at least twice a week)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standards to eliminate ”professional respondents”.</a:t>
            </a:r>
          </a:p>
        </p:txBody>
      </p:sp>
      <p:pic>
        <p:nvPicPr>
          <p:cNvPr id="9" name="Picture 8" descr="https://einsteinperspectives.com/what-are-the-warning-signs-of-a-relapse/">
            <a:extLst>
              <a:ext uri="{FF2B5EF4-FFF2-40B4-BE49-F238E27FC236}">
                <a16:creationId xmlns:a16="http://schemas.microsoft.com/office/drawing/2014/main" id="{A9F107AA-6DA7-0E4B-8C82-36BDB8566C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38" r="1" b="1"/>
          <a:stretch/>
        </p:blipFill>
        <p:spPr>
          <a:xfrm>
            <a:off x="6065798" y="1966520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61F2F530-0A37-4E42-9C33-26FB66DD57E7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12" name="Freeform: Shape 6" descr="Tag=AccentColor&#10;Flavor=Light&#10;Target=Fill">
            <a:extLst>
              <a:ext uri="{FF2B5EF4-FFF2-40B4-BE49-F238E27FC236}">
                <a16:creationId xmlns:a16="http://schemas.microsoft.com/office/drawing/2014/main" id="{8AF0A067-9BEA-7448-A36E-66457EBB1159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3CA4AE00-EACC-A046-87C1-CD1C57908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3B7BB51-92B8-4089-8DAB-1202A4D1C6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59083-96AE-B44F-9D20-5B543FFD5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2" y="365125"/>
            <a:ext cx="833225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Screeners and Discussion Guides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E34F2-7204-CB4D-97A1-B4B66CAA4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013625"/>
            <a:ext cx="4870141" cy="4163337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solidFill>
                  <a:schemeClr val="tx1"/>
                </a:solidFill>
              </a:rPr>
              <a:t>Discussion Guides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 pyramid or funnel sequencing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Open-ended questions with ideas for probing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Strong and engaging opener and a wrap up closure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 broad topics to be covered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Consider techniques to draw out the meek and manage dominant participants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Remember the standards for participants’ rights to full disclosure of privacy and data security 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pic>
        <p:nvPicPr>
          <p:cNvPr id="9" name="Picture 8" descr="A person sitting on a bench&#10;&#10;Description automatically generated">
            <a:extLst>
              <a:ext uri="{FF2B5EF4-FFF2-40B4-BE49-F238E27FC236}">
                <a16:creationId xmlns:a16="http://schemas.microsoft.com/office/drawing/2014/main" id="{4DE53C20-798D-4047-94A2-0FCCFD583D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9" r="-2" b="-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61F2F530-0A37-4E42-9C33-26FB66DD57E7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12" name="Freeform: Shape 6" descr="Tag=AccentColor&#10;Flavor=Light&#10;Target=Fill">
            <a:extLst>
              <a:ext uri="{FF2B5EF4-FFF2-40B4-BE49-F238E27FC236}">
                <a16:creationId xmlns:a16="http://schemas.microsoft.com/office/drawing/2014/main" id="{1A2D5E9B-E60C-2747-8AD3-DEBE51639A83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3" name="Picture 12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5F5BB9ED-5D1A-4348-8216-75643D772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34CD670-55A9-4140-8FA1-6BA947434F1A}"/>
              </a:ext>
            </a:extLst>
          </p:cNvPr>
          <p:cNvSpPr txBox="1"/>
          <p:nvPr/>
        </p:nvSpPr>
        <p:spPr>
          <a:xfrm>
            <a:off x="10055970" y="5784216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@Adobe Stock</a:t>
            </a:r>
          </a:p>
        </p:txBody>
      </p:sp>
    </p:spTree>
    <p:extLst>
      <p:ext uri="{BB962C8B-B14F-4D97-AF65-F5344CB8AC3E}">
        <p14:creationId xmlns:p14="http://schemas.microsoft.com/office/powerpoint/2010/main" val="19083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789AEC-F4E4-F44B-B7A5-22968C06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742" y="365125"/>
            <a:ext cx="8567057" cy="1325563"/>
          </a:xfrm>
        </p:spPr>
        <p:txBody>
          <a:bodyPr>
            <a:normAutofit/>
          </a:bodyPr>
          <a:lstStyle/>
          <a:p>
            <a:r>
              <a:rPr lang="en-US" dirty="0"/>
              <a:t>Thematic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A3F9E-520A-754F-A22C-41ADFEC5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688" y="1966288"/>
            <a:ext cx="6009860" cy="4163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dirty="0"/>
              <a:t>Peek at Thematic Analysis-hands-on technique (3 min)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Familiarize with your data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Generate initial codes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Search for themes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Reviewing themes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Defining &amp; renaming themes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Prepare report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800" dirty="0"/>
              <a:t>Qualitative Analysis software (8 min)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E.g. NVivo –Intro to </a:t>
            </a:r>
            <a:r>
              <a:rPr lang="en-US" sz="1800" dirty="0" err="1"/>
              <a:t>Nvivo</a:t>
            </a:r>
            <a:r>
              <a:rPr lang="en-US" sz="1800" dirty="0"/>
              <a:t> data analysis software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8A69780-7E46-904F-8E14-6D61B367399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853" r="4226"/>
          <a:stretch/>
        </p:blipFill>
        <p:spPr>
          <a:xfrm>
            <a:off x="7464198" y="1966288"/>
            <a:ext cx="4432634" cy="3532139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05041317-106B-1E4C-A5CB-7F881F3B61E2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12" name="Freeform: Shape 6" descr="Tag=AccentColor&#10;Flavor=Light&#10;Target=Fill">
            <a:extLst>
              <a:ext uri="{FF2B5EF4-FFF2-40B4-BE49-F238E27FC236}">
                <a16:creationId xmlns:a16="http://schemas.microsoft.com/office/drawing/2014/main" id="{AEF26F49-9959-BE4A-B5D8-2B7C83C6F80A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5" name="Picture 14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8ED9D306-3470-D145-8ECD-99A3F630F4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929CF40C-7478-5E46-870D-9E8EC19BC75E}"/>
              </a:ext>
            </a:extLst>
          </p:cNvPr>
          <p:cNvGrpSpPr/>
          <p:nvPr/>
        </p:nvGrpSpPr>
        <p:grpSpPr>
          <a:xfrm>
            <a:off x="4738780" y="2613991"/>
            <a:ext cx="2433298" cy="1076156"/>
            <a:chOff x="8845825" y="1997765"/>
            <a:chExt cx="2643808" cy="1431235"/>
          </a:xfrm>
        </p:grpSpPr>
        <p:pic>
          <p:nvPicPr>
            <p:cNvPr id="18" name="Picture 17" descr="A close up of text on a white background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CFEA72BA-5681-7342-8DFB-2A2ACC24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845825" y="1997765"/>
              <a:ext cx="1908313" cy="1431235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562484-FE7E-3141-A9AD-33D80B015082}"/>
                </a:ext>
              </a:extLst>
            </p:cNvPr>
            <p:cNvSpPr txBox="1"/>
            <p:nvPr/>
          </p:nvSpPr>
          <p:spPr>
            <a:xfrm>
              <a:off x="10754138" y="2262847"/>
              <a:ext cx="7354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Check out this video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D401B6-566C-5240-8EAC-C688C04CC106}"/>
              </a:ext>
            </a:extLst>
          </p:cNvPr>
          <p:cNvGrpSpPr/>
          <p:nvPr/>
        </p:nvGrpSpPr>
        <p:grpSpPr>
          <a:xfrm>
            <a:off x="4843268" y="5455770"/>
            <a:ext cx="2134657" cy="1262396"/>
            <a:chOff x="4843268" y="5455770"/>
            <a:chExt cx="2134657" cy="1262396"/>
          </a:xfrm>
        </p:grpSpPr>
        <p:pic>
          <p:nvPicPr>
            <p:cNvPr id="16" name="Picture 15" descr="A close up of a map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FBBE0D7F-DE7A-3D4E-8BD4-E461C12B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43268" y="5455770"/>
              <a:ext cx="1504043" cy="1262396"/>
            </a:xfrm>
            <a:prstGeom prst="rect">
              <a:avLst/>
            </a:prstGeom>
            <a:ln w="38100">
              <a:solidFill>
                <a:srgbClr val="0070C0"/>
              </a:solidFill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C28AC6D-775D-6843-8684-D08F0BDC41F8}"/>
                </a:ext>
              </a:extLst>
            </p:cNvPr>
            <p:cNvSpPr/>
            <p:nvPr/>
          </p:nvSpPr>
          <p:spPr>
            <a:xfrm>
              <a:off x="6300993" y="5702208"/>
              <a:ext cx="67693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accent5">
                      <a:lumMod val="75000"/>
                    </a:schemeClr>
                  </a:solidFill>
                </a:rPr>
                <a:t>Check out this 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73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raphic 1">
            <a:extLst>
              <a:ext uri="{FF2B5EF4-FFF2-40B4-BE49-F238E27FC236}">
                <a16:creationId xmlns:a16="http://schemas.microsoft.com/office/drawing/2014/main" id="{0D57E7FA-E8FC-45AC-868F-CDC814493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E21785-62D8-430F-9521-90166EF7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D7CF8A0-D3E4-4A16-87D3-1D973AC61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3296" y="697832"/>
            <a:ext cx="8189484" cy="5541981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4670E3B-70B6-E347-8CCB-A53A53CD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473" y="1998925"/>
            <a:ext cx="5541054" cy="21494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Your Turn!</a:t>
            </a:r>
          </a:p>
        </p:txBody>
      </p:sp>
    </p:spTree>
    <p:extLst>
      <p:ext uri="{BB962C8B-B14F-4D97-AF65-F5344CB8AC3E}">
        <p14:creationId xmlns:p14="http://schemas.microsoft.com/office/powerpoint/2010/main" val="3764193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6173462-0196-0648-B92D-9DCF9A02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Up Next?</a:t>
            </a: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A16A12E-C66B-4F49-A1B9-A18FEF91A227}"/>
              </a:ext>
            </a:extLst>
          </p:cNvPr>
          <p:cNvSpPr/>
          <p:nvPr/>
        </p:nvSpPr>
        <p:spPr>
          <a:xfrm>
            <a:off x="6516197" y="3797544"/>
            <a:ext cx="1639824" cy="15426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Research Management</a:t>
            </a:r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C4D7CA0A-4F24-8F45-A3C6-DD0FFC1881D5}"/>
              </a:ext>
            </a:extLst>
          </p:cNvPr>
          <p:cNvSpPr/>
          <p:nvPr/>
        </p:nvSpPr>
        <p:spPr>
          <a:xfrm>
            <a:off x="7844368" y="2941313"/>
            <a:ext cx="1639824" cy="1542678"/>
          </a:xfrm>
          <a:prstGeom prst="hexagon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Analytics &amp; Insights</a:t>
            </a:r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0EB0883-6523-0D4F-A8D7-CC5C9E8C42E9}"/>
              </a:ext>
            </a:extLst>
          </p:cNvPr>
          <p:cNvSpPr/>
          <p:nvPr/>
        </p:nvSpPr>
        <p:spPr>
          <a:xfrm>
            <a:off x="9172540" y="3775713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Project Proposal &amp; 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</a:rPr>
              <a:t>Critique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0746FFE-C195-364B-9911-C8AC5667FEB0}"/>
              </a:ext>
            </a:extLst>
          </p:cNvPr>
          <p:cNvSpPr/>
          <p:nvPr/>
        </p:nvSpPr>
        <p:spPr>
          <a:xfrm>
            <a:off x="7845900" y="4589438"/>
            <a:ext cx="1639824" cy="1542678"/>
          </a:xfrm>
          <a:prstGeom prst="hexag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Ethics &amp; Standards </a:t>
            </a:r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1737DF9-81AC-8B4F-B7C9-C44D981A4823}"/>
              </a:ext>
            </a:extLst>
          </p:cNvPr>
          <p:cNvSpPr/>
          <p:nvPr/>
        </p:nvSpPr>
        <p:spPr>
          <a:xfrm>
            <a:off x="5189557" y="4612883"/>
            <a:ext cx="1639824" cy="1542678"/>
          </a:xfrm>
          <a:prstGeom prst="hexag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Sampling</a:t>
            </a:r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6B3F1F3B-C63D-1042-9260-6CCF85D466AC}"/>
              </a:ext>
            </a:extLst>
          </p:cNvPr>
          <p:cNvSpPr/>
          <p:nvPr/>
        </p:nvSpPr>
        <p:spPr>
          <a:xfrm>
            <a:off x="5146881" y="2982204"/>
            <a:ext cx="1639824" cy="154267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Questionnaire Design</a:t>
            </a: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77F83C3-A3DC-3342-98E7-574FF381142C}"/>
              </a:ext>
            </a:extLst>
          </p:cNvPr>
          <p:cNvSpPr/>
          <p:nvPr/>
        </p:nvSpPr>
        <p:spPr>
          <a:xfrm>
            <a:off x="2487492" y="4668574"/>
            <a:ext cx="1639824" cy="1542678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Qual Methods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A6C881-B60D-8748-9BC9-FF2A178CBE99}"/>
              </a:ext>
            </a:extLst>
          </p:cNvPr>
          <p:cNvGrpSpPr/>
          <p:nvPr/>
        </p:nvGrpSpPr>
        <p:grpSpPr>
          <a:xfrm>
            <a:off x="2478024" y="3002389"/>
            <a:ext cx="2989818" cy="2358388"/>
            <a:chOff x="2524939" y="2370173"/>
            <a:chExt cx="2989818" cy="2358388"/>
          </a:xfrm>
        </p:grpSpPr>
        <p:sp>
          <p:nvSpPr>
            <p:cNvPr id="30" name="Hexagon 29">
              <a:extLst>
                <a:ext uri="{FF2B5EF4-FFF2-40B4-BE49-F238E27FC236}">
                  <a16:creationId xmlns:a16="http://schemas.microsoft.com/office/drawing/2014/main" id="{96A46E68-1F1B-9B44-BC69-0B57CCCC597C}"/>
                </a:ext>
              </a:extLst>
            </p:cNvPr>
            <p:cNvSpPr/>
            <p:nvPr/>
          </p:nvSpPr>
          <p:spPr>
            <a:xfrm>
              <a:off x="3874933" y="3185883"/>
              <a:ext cx="1639824" cy="1542678"/>
            </a:xfrm>
            <a:prstGeom prst="hexagon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Research Designs</a:t>
              </a:r>
            </a:p>
          </p:txBody>
        </p:sp>
        <p:sp>
          <p:nvSpPr>
            <p:cNvPr id="32" name="Hexagon 31">
              <a:extLst>
                <a:ext uri="{FF2B5EF4-FFF2-40B4-BE49-F238E27FC236}">
                  <a16:creationId xmlns:a16="http://schemas.microsoft.com/office/drawing/2014/main" id="{0FE57F7A-C39F-0A41-90DA-2A3B450A7447}"/>
                </a:ext>
              </a:extLst>
            </p:cNvPr>
            <p:cNvSpPr/>
            <p:nvPr/>
          </p:nvSpPr>
          <p:spPr>
            <a:xfrm>
              <a:off x="2524939" y="2370173"/>
              <a:ext cx="1639824" cy="154267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Quant Methods</a:t>
              </a:r>
            </a:p>
          </p:txBody>
        </p:sp>
      </p:grpSp>
      <p:sp>
        <p:nvSpPr>
          <p:cNvPr id="33" name="Hexagon 32">
            <a:extLst>
              <a:ext uri="{FF2B5EF4-FFF2-40B4-BE49-F238E27FC236}">
                <a16:creationId xmlns:a16="http://schemas.microsoft.com/office/drawing/2014/main" id="{B236360F-8BE5-3441-9911-0B99CF6DE8EF}"/>
              </a:ext>
            </a:extLst>
          </p:cNvPr>
          <p:cNvSpPr/>
          <p:nvPr/>
        </p:nvSpPr>
        <p:spPr>
          <a:xfrm>
            <a:off x="1125953" y="3885915"/>
            <a:ext cx="1639824" cy="1542678"/>
          </a:xfrm>
          <a:prstGeom prst="hexag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2060"/>
                </a:solidFill>
              </a:rPr>
              <a:t>Exam</a:t>
            </a:r>
          </a:p>
        </p:txBody>
      </p:sp>
    </p:spTree>
    <p:extLst>
      <p:ext uri="{BB962C8B-B14F-4D97-AF65-F5344CB8AC3E}">
        <p14:creationId xmlns:p14="http://schemas.microsoft.com/office/powerpoint/2010/main" val="303304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784694-28E3-E640-9074-DA7A72C4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2" y="365125"/>
            <a:ext cx="8332257" cy="1325563"/>
          </a:xfrm>
        </p:spPr>
        <p:txBody>
          <a:bodyPr>
            <a:normAutofit/>
          </a:bodyPr>
          <a:lstStyle/>
          <a:p>
            <a:r>
              <a:rPr lang="en-US" dirty="0"/>
              <a:t>Qualitative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CE82-4226-BD4E-AD72-4957A24519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r>
              <a:rPr lang="en-US" sz="2000" dirty="0"/>
              <a:t>Why Qualitative?</a:t>
            </a:r>
          </a:p>
          <a:p>
            <a:r>
              <a:rPr lang="en-US" sz="2000" dirty="0"/>
              <a:t>Qualitative Methods</a:t>
            </a:r>
          </a:p>
          <a:p>
            <a:r>
              <a:rPr lang="en-US" sz="2000" dirty="0"/>
              <a:t>Peek at Some Methods</a:t>
            </a:r>
          </a:p>
          <a:p>
            <a:pPr lvl="1"/>
            <a:r>
              <a:rPr lang="en-US" sz="2000" dirty="0"/>
              <a:t>Focus Groups</a:t>
            </a:r>
          </a:p>
          <a:p>
            <a:pPr lvl="1"/>
            <a:r>
              <a:rPr lang="en-US" sz="2000" dirty="0"/>
              <a:t>BBFGs</a:t>
            </a:r>
          </a:p>
          <a:p>
            <a:pPr lvl="1"/>
            <a:r>
              <a:rPr lang="en-US" sz="2000" dirty="0"/>
              <a:t>In-depth Interviews</a:t>
            </a:r>
          </a:p>
          <a:p>
            <a:pPr lvl="1"/>
            <a:r>
              <a:rPr lang="en-US" sz="2000" dirty="0"/>
              <a:t>Screeners &amp; Discussion Guides</a:t>
            </a:r>
          </a:p>
          <a:p>
            <a:r>
              <a:rPr lang="en-US" sz="2000" dirty="0"/>
              <a:t>Example Questions</a:t>
            </a:r>
          </a:p>
          <a:p>
            <a:r>
              <a:rPr lang="en-US" sz="2000" dirty="0"/>
              <a:t>Thematic Analysis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https://humansofdata.atlan.com/wp-content/uploads/2019/07/3461253839_12244b14f2_b.jpg">
            <a:extLst>
              <a:ext uri="{FF2B5EF4-FFF2-40B4-BE49-F238E27FC236}">
                <a16:creationId xmlns:a16="http://schemas.microsoft.com/office/drawing/2014/main" id="{2A094257-D09F-1648-894E-05EBE0163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5" r="9314" b="-4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3E1C41A8-1A82-BD4D-989F-CA2231376B99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9B87532-C621-DC4C-B2F6-80054A8FB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F5994D02-805E-D146-A801-E065A0FA663B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</a:t>
            </a:r>
          </a:p>
          <a:p>
            <a:pPr algn="ctr">
              <a:spcAft>
                <a:spcPts val="600"/>
              </a:spcAft>
            </a:pPr>
            <a:r>
              <a:rPr lang="en-US" sz="1200" dirty="0"/>
              <a:t>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5CE366-5F0E-2C4B-929B-AFEB21AB7F3D}"/>
              </a:ext>
            </a:extLst>
          </p:cNvPr>
          <p:cNvSpPr txBox="1"/>
          <p:nvPr/>
        </p:nvSpPr>
        <p:spPr>
          <a:xfrm>
            <a:off x="9864394" y="5899963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</a:t>
            </a:r>
            <a:r>
              <a:rPr lang="en-US" sz="1200" dirty="0" err="1"/>
              <a:t>humansofdata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62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9D617-0873-2547-BAE6-ED7FE809D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542" y="365125"/>
            <a:ext cx="8332257" cy="1325563"/>
          </a:xfrm>
        </p:spPr>
        <p:txBody>
          <a:bodyPr>
            <a:normAutofit/>
          </a:bodyPr>
          <a:lstStyle/>
          <a:p>
            <a:r>
              <a:rPr lang="en-US" dirty="0"/>
              <a:t>Qualitative Collection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B257B-67B4-354E-854B-AED271625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Qualitative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Small number of sample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in-depth information about an issue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Exploratory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Unsure of the options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Need to understand perceptions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Explore the range of ideas not to determine the most preferred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An approach perspective, a way to view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</p:txBody>
      </p:sp>
      <p:pic>
        <p:nvPicPr>
          <p:cNvPr id="10" name="Picture 9" descr="A picture containing object, mirror&#10;&#10;Description automatically generated">
            <a:extLst>
              <a:ext uri="{FF2B5EF4-FFF2-40B4-BE49-F238E27FC236}">
                <a16:creationId xmlns:a16="http://schemas.microsoft.com/office/drawing/2014/main" id="{41FEA236-1BDC-1C4E-8053-7AC18341B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7422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Hexagon 5">
            <a:extLst>
              <a:ext uri="{FF2B5EF4-FFF2-40B4-BE49-F238E27FC236}">
                <a16:creationId xmlns:a16="http://schemas.microsoft.com/office/drawing/2014/main" id="{2F7B8D75-F69B-6A40-9524-4807E5CAADB9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</a:t>
            </a:r>
          </a:p>
          <a:p>
            <a:pPr algn="ctr">
              <a:spcAft>
                <a:spcPts val="600"/>
              </a:spcAft>
            </a:pPr>
            <a:r>
              <a:rPr lang="en-US" sz="1200" dirty="0"/>
              <a:t>Methods</a:t>
            </a:r>
          </a:p>
        </p:txBody>
      </p: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43B8DDE6-6A12-5448-A0DB-9BF2A0D369A2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8" name="Picture 7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3D31C38-BAD9-9141-B94A-B0F1D65EB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5ED4675-B2D3-4D45-9EEE-B68706A44021}"/>
              </a:ext>
            </a:extLst>
          </p:cNvPr>
          <p:cNvSpPr txBox="1"/>
          <p:nvPr/>
        </p:nvSpPr>
        <p:spPr>
          <a:xfrm>
            <a:off x="9864394" y="4568874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@Adobe Stock</a:t>
            </a:r>
          </a:p>
        </p:txBody>
      </p:sp>
    </p:spTree>
    <p:extLst>
      <p:ext uri="{BB962C8B-B14F-4D97-AF65-F5344CB8AC3E}">
        <p14:creationId xmlns:p14="http://schemas.microsoft.com/office/powerpoint/2010/main" val="150205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325A9FA-A423-4C4C-B98E-F083D21B0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12210">
            <a:off x="-321686" y="2581253"/>
            <a:ext cx="3833060" cy="23806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527FD0-4DAD-1743-A1D0-7FA0A08BB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Methods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F01C08EB-0416-534C-9CA2-0170DCEB898A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Qual Methods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16951ED-061E-E742-8686-DB7B510D1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00491"/>
              </p:ext>
            </p:extLst>
          </p:nvPr>
        </p:nvGraphicFramePr>
        <p:xfrm>
          <a:off x="2850913" y="1696536"/>
          <a:ext cx="9341087" cy="4967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4441">
                  <a:extLst>
                    <a:ext uri="{9D8B030D-6E8A-4147-A177-3AD203B41FA5}">
                      <a16:colId xmlns:a16="http://schemas.microsoft.com/office/drawing/2014/main" val="1622890912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553282944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1999406290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2499733807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2854749002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4131614856"/>
                    </a:ext>
                  </a:extLst>
                </a:gridCol>
                <a:gridCol w="1334441">
                  <a:extLst>
                    <a:ext uri="{9D8B030D-6E8A-4147-A177-3AD203B41FA5}">
                      <a16:colId xmlns:a16="http://schemas.microsoft.com/office/drawing/2014/main" val="3701966784"/>
                    </a:ext>
                  </a:extLst>
                </a:gridCol>
              </a:tblGrid>
              <a:tr h="6269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Method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Info Quality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Participant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Convenience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Turn-around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Bias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Analysis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Cost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4154811861"/>
                  </a:ext>
                </a:extLst>
              </a:tr>
              <a:tr h="5110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Observation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917996500"/>
                  </a:ext>
                </a:extLst>
              </a:tr>
              <a:tr h="579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In-depth interviews 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more difficult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026418967"/>
                  </a:ext>
                </a:extLst>
              </a:tr>
              <a:tr h="79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Focus groups (live)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more difficult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539416632"/>
                  </a:ext>
                </a:extLst>
              </a:tr>
              <a:tr h="81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Focus groups (online)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</a:t>
                      </a: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to slow 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039577114"/>
                  </a:ext>
                </a:extLst>
              </a:tr>
              <a:tr h="81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Ethnographic studies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high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 to 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slow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moderate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more difficult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high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567152529"/>
                  </a:ext>
                </a:extLst>
              </a:tr>
              <a:tr h="81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Emerging techniques- blog, twitter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?</a:t>
                      </a:r>
                    </a:p>
                  </a:txBody>
                  <a:tcPr marT="45717" marB="45717" anchor="ctr" horzOverflow="overflow"/>
                </a:tc>
                <a:extLst>
                  <a:ext uri="{0D108BD9-81ED-4DB2-BD59-A6C34878D82A}">
                    <a16:rowId xmlns:a16="http://schemas.microsoft.com/office/drawing/2014/main" val="282217673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1EFD9A0-CE1B-C74D-BFBC-988BDEE180D3}"/>
              </a:ext>
            </a:extLst>
          </p:cNvPr>
          <p:cNvSpPr txBox="1"/>
          <p:nvPr/>
        </p:nvSpPr>
        <p:spPr>
          <a:xfrm>
            <a:off x="1435260" y="4754068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@Shutter Stock</a:t>
            </a:r>
          </a:p>
        </p:txBody>
      </p:sp>
    </p:spTree>
    <p:extLst>
      <p:ext uri="{BB962C8B-B14F-4D97-AF65-F5344CB8AC3E}">
        <p14:creationId xmlns:p14="http://schemas.microsoft.com/office/powerpoint/2010/main" val="208886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109E-64D6-0C4C-9BCA-77A605680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Emerging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188A5-1ED3-4441-A94C-1F23DB21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Ethnographic Studies</a:t>
            </a:r>
          </a:p>
          <a:p>
            <a:pPr lvl="1"/>
            <a:r>
              <a:rPr lang="en-US" dirty="0"/>
              <a:t>Ikea Shoppers Ethnographic case study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Social Media analysis</a:t>
            </a:r>
          </a:p>
          <a:p>
            <a:pPr lvl="1"/>
            <a:endParaRPr lang="en-US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860CD54F-2F20-0B49-83E2-7F20E324BF6E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Qual Methods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BAB34C9-38CB-014A-8892-907C12CF7300}"/>
              </a:ext>
            </a:extLst>
          </p:cNvPr>
          <p:cNvGrpSpPr/>
          <p:nvPr/>
        </p:nvGrpSpPr>
        <p:grpSpPr>
          <a:xfrm>
            <a:off x="4376691" y="2354666"/>
            <a:ext cx="5073126" cy="2201551"/>
            <a:chOff x="4376691" y="2354666"/>
            <a:chExt cx="5073126" cy="2201551"/>
          </a:xfrm>
        </p:grpSpPr>
        <p:pic>
          <p:nvPicPr>
            <p:cNvPr id="6" name="Picture 5" descr="A person standing in front of a building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F089B7CC-F89C-B343-83F9-965D86FD7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6691" y="2354666"/>
              <a:ext cx="3913869" cy="220155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8291D2-F24E-7E4B-BC6B-C8A4AF3A4EFC}"/>
                </a:ext>
              </a:extLst>
            </p:cNvPr>
            <p:cNvSpPr txBox="1"/>
            <p:nvPr/>
          </p:nvSpPr>
          <p:spPr>
            <a:xfrm>
              <a:off x="8148320" y="2690336"/>
              <a:ext cx="130149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Click to check out this case study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0DD9DA-7C32-4242-BF5D-E76D69C04945}"/>
              </a:ext>
            </a:extLst>
          </p:cNvPr>
          <p:cNvGrpSpPr/>
          <p:nvPr/>
        </p:nvGrpSpPr>
        <p:grpSpPr>
          <a:xfrm>
            <a:off x="4376691" y="5277482"/>
            <a:ext cx="4924675" cy="1289050"/>
            <a:chOff x="4723900" y="5031598"/>
            <a:chExt cx="4924675" cy="1289050"/>
          </a:xfrm>
        </p:grpSpPr>
        <p:pic>
          <p:nvPicPr>
            <p:cNvPr id="10" name="Picture 9" descr="A picture containing player, playing, bird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id="{765F0485-29D3-034C-BB55-87A71FE60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3900" y="5031598"/>
              <a:ext cx="3219450" cy="128905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399760-A0D5-0B46-A341-4ECBAF341EA3}"/>
                </a:ext>
              </a:extLst>
            </p:cNvPr>
            <p:cNvSpPr txBox="1"/>
            <p:nvPr/>
          </p:nvSpPr>
          <p:spPr>
            <a:xfrm>
              <a:off x="7858645" y="5435626"/>
              <a:ext cx="17899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5">
                      <a:lumMod val="75000"/>
                    </a:schemeClr>
                  </a:solidFill>
                </a:rPr>
                <a:t>Click to check out what IBM thinks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668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8CE0466-E84E-B84C-8B5B-9CF4833D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Examine Focus Groups in More Depth</a:t>
            </a: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0E48E745-0271-3142-B879-3B2F3DAD94C0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Qual Methods</a:t>
            </a:r>
          </a:p>
        </p:txBody>
      </p:sp>
    </p:spTree>
    <p:extLst>
      <p:ext uri="{BB962C8B-B14F-4D97-AF65-F5344CB8AC3E}">
        <p14:creationId xmlns:p14="http://schemas.microsoft.com/office/powerpoint/2010/main" val="373782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6AE7E-EB16-8144-A25A-0250676B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600" y="365125"/>
            <a:ext cx="8204200" cy="1325563"/>
          </a:xfrm>
        </p:spPr>
        <p:txBody>
          <a:bodyPr>
            <a:normAutofit/>
          </a:bodyPr>
          <a:lstStyle/>
          <a:p>
            <a:r>
              <a:rPr lang="en-US" dirty="0"/>
              <a:t>Moderator’s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8F62-149B-BA4E-ACCB-8F0D2757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87457"/>
            <a:ext cx="4703822" cy="448950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Introduction</a:t>
            </a:r>
          </a:p>
          <a:p>
            <a:pPr lvl="1"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</a:rPr>
              <a:t>Consent, audio &amp; video recording, people behind the glass</a:t>
            </a:r>
          </a:p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Facilitate and probe</a:t>
            </a:r>
          </a:p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Set tone, relaxed, manage meek and divide the strong</a:t>
            </a:r>
          </a:p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Great listener, probes but not necessarily a specialist about the topic</a:t>
            </a:r>
          </a:p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Bag of tools, know when to use them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ea typeface="ＭＳ Ｐゴシック" charset="0"/>
                <a:cs typeface="ＭＳ Ｐゴシック" charset="0"/>
              </a:rPr>
              <a:t>Manage back for the room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Not to quantify the qual, other things?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Debriefing after groups?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8" name="Picture 7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90E8C0F4-A448-BE48-BCAD-C661FE13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7" r="-1" b="-1"/>
          <a:stretch/>
        </p:blipFill>
        <p:spPr>
          <a:xfrm>
            <a:off x="6649978" y="1966520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1A0EF709-3C1F-004F-9FA4-9A063D4E3456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10" name="Freeform: Shape 6" descr="Tag=AccentColor&#10;Flavor=Light&#10;Target=Fill">
            <a:extLst>
              <a:ext uri="{FF2B5EF4-FFF2-40B4-BE49-F238E27FC236}">
                <a16:creationId xmlns:a16="http://schemas.microsoft.com/office/drawing/2014/main" id="{4550BC0E-30EB-0045-9513-6E35E88C7AF6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11" name="Picture 10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741E4A77-2FE3-A343-8B0A-E747132D6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3D5070-3F7F-FD41-B356-D5FC4A4C4C01}"/>
              </a:ext>
            </a:extLst>
          </p:cNvPr>
          <p:cNvSpPr txBox="1"/>
          <p:nvPr/>
        </p:nvSpPr>
        <p:spPr>
          <a:xfrm>
            <a:off x="10371494" y="5899963"/>
            <a:ext cx="1689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@Adobe Stock</a:t>
            </a:r>
          </a:p>
        </p:txBody>
      </p:sp>
    </p:spTree>
    <p:extLst>
      <p:ext uri="{BB962C8B-B14F-4D97-AF65-F5344CB8AC3E}">
        <p14:creationId xmlns:p14="http://schemas.microsoft.com/office/powerpoint/2010/main" val="329734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66AE7E-EB16-8144-A25A-0250676B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0" y="365125"/>
            <a:ext cx="8183880" cy="1325563"/>
          </a:xfrm>
        </p:spPr>
        <p:txBody>
          <a:bodyPr>
            <a:normAutofit/>
          </a:bodyPr>
          <a:lstStyle/>
          <a:p>
            <a:r>
              <a:rPr lang="en-US" dirty="0"/>
              <a:t>Moderator’s Tool Bag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38F62-149B-BA4E-ACCB-8F0D2757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87457"/>
            <a:ext cx="5257799" cy="448950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SzPct val="90000"/>
            </a:pPr>
            <a:r>
              <a:rPr lang="en-US" sz="1800" dirty="0">
                <a:ea typeface="ＭＳ Ｐゴシック" charset="0"/>
                <a:cs typeface="ＭＳ Ｐゴシック" charset="0"/>
              </a:rPr>
              <a:t>Bag of tools, know when to use them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Phrasing questions to encourage discussion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Employing projective technique where useful?</a:t>
            </a: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endParaRPr lang="en-US" sz="1800" dirty="0">
              <a:ea typeface="ＭＳ Ｐゴシック" charset="0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Handling vocal participants?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ea typeface="ＭＳ Ｐゴシック" charset="0"/>
              </a:rPr>
              <a:t>Encouraging those not participating?</a:t>
            </a:r>
          </a:p>
          <a:p>
            <a:pPr>
              <a:lnSpc>
                <a:spcPct val="90000"/>
              </a:lnSpc>
            </a:pPr>
            <a:endParaRPr lang="en-US" sz="1800" dirty="0"/>
          </a:p>
        </p:txBody>
      </p:sp>
      <p:pic>
        <p:nvPicPr>
          <p:cNvPr id="8" name="Picture 7" descr="A group of people sitting in a chair&#10;&#10;Description automatically generated">
            <a:extLst>
              <a:ext uri="{FF2B5EF4-FFF2-40B4-BE49-F238E27FC236}">
                <a16:creationId xmlns:a16="http://schemas.microsoft.com/office/drawing/2014/main" id="{90E8C0F4-A448-BE48-BCAD-C661FE130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7" r="-1" b="-1"/>
          <a:stretch/>
        </p:blipFill>
        <p:spPr>
          <a:xfrm>
            <a:off x="5527593" y="2480292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1A0EF709-3C1F-004F-9FA4-9A063D4E3456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1200" dirty="0"/>
              <a:t>Qual Methods</a:t>
            </a:r>
            <a:endParaRPr lang="en-US" sz="1200"/>
          </a:p>
        </p:txBody>
      </p: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B6B3F1B2-0B86-F146-A523-F75D7DEDF63B}"/>
              </a:ext>
            </a:extLst>
          </p:cNvPr>
          <p:cNvSpPr/>
          <p:nvPr/>
        </p:nvSpPr>
        <p:spPr>
          <a:xfrm flipH="1">
            <a:off x="0" y="311932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9" name="Picture 8" descr="A picture containing clock, sign, drawing&#10;&#10;Description automatically generated">
            <a:extLst>
              <a:ext uri="{FF2B5EF4-FFF2-40B4-BE49-F238E27FC236}">
                <a16:creationId xmlns:a16="http://schemas.microsoft.com/office/drawing/2014/main" id="{F312F47E-AA56-BE47-AF6E-6A877A564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882"/>
            <a:ext cx="2406650" cy="914048"/>
          </a:xfrm>
          <a:prstGeom prst="rect">
            <a:avLst/>
          </a:prstGeom>
        </p:spPr>
      </p:pic>
      <p:sp>
        <p:nvSpPr>
          <p:cNvPr id="4" name="Oval Callout 3">
            <a:hlinkClick r:id="rId4"/>
            <a:extLst>
              <a:ext uri="{FF2B5EF4-FFF2-40B4-BE49-F238E27FC236}">
                <a16:creationId xmlns:a16="http://schemas.microsoft.com/office/drawing/2014/main" id="{74AB5BF0-47A9-894F-BC5D-02D619A0D455}"/>
              </a:ext>
            </a:extLst>
          </p:cNvPr>
          <p:cNvSpPr/>
          <p:nvPr/>
        </p:nvSpPr>
        <p:spPr>
          <a:xfrm>
            <a:off x="6031896" y="1227414"/>
            <a:ext cx="2010963" cy="1838799"/>
          </a:xfrm>
          <a:prstGeom prst="wedgeEllipseCallout">
            <a:avLst>
              <a:gd name="adj1" fmla="val 26923"/>
              <a:gd name="adj2" fmla="val 6685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have things changed?</a:t>
            </a:r>
          </a:p>
        </p:txBody>
      </p:sp>
      <p:sp>
        <p:nvSpPr>
          <p:cNvPr id="6" name="Cloud Callout 5">
            <a:hlinkClick r:id="rId5"/>
            <a:extLst>
              <a:ext uri="{FF2B5EF4-FFF2-40B4-BE49-F238E27FC236}">
                <a16:creationId xmlns:a16="http://schemas.microsoft.com/office/drawing/2014/main" id="{581FA8C4-F716-6F41-8D33-90E11AC6881B}"/>
              </a:ext>
            </a:extLst>
          </p:cNvPr>
          <p:cNvSpPr/>
          <p:nvPr/>
        </p:nvSpPr>
        <p:spPr>
          <a:xfrm>
            <a:off x="9530080" y="167266"/>
            <a:ext cx="2580639" cy="2145760"/>
          </a:xfrm>
          <a:prstGeom prst="cloudCallout">
            <a:avLst>
              <a:gd name="adj1" fmla="val -45422"/>
              <a:gd name="adj2" fmla="val 785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Top 10 techniques for online qual</a:t>
            </a:r>
          </a:p>
        </p:txBody>
      </p:sp>
      <p:sp>
        <p:nvSpPr>
          <p:cNvPr id="10" name="Rounded Rectangular Callout 9">
            <a:hlinkClick r:id="rId6"/>
            <a:extLst>
              <a:ext uri="{FF2B5EF4-FFF2-40B4-BE49-F238E27FC236}">
                <a16:creationId xmlns:a16="http://schemas.microsoft.com/office/drawing/2014/main" id="{0AEE963A-435A-3A40-A6C4-2417A9BFE0E0}"/>
              </a:ext>
            </a:extLst>
          </p:cNvPr>
          <p:cNvSpPr/>
          <p:nvPr/>
        </p:nvSpPr>
        <p:spPr>
          <a:xfrm>
            <a:off x="2782545" y="3378145"/>
            <a:ext cx="2052320" cy="1432560"/>
          </a:xfrm>
          <a:prstGeom prst="wedgeRoundRectCallout">
            <a:avLst>
              <a:gd name="adj1" fmla="val 118771"/>
              <a:gd name="adj2" fmla="val -410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projective techniques? </a:t>
            </a:r>
          </a:p>
        </p:txBody>
      </p:sp>
    </p:spTree>
    <p:extLst>
      <p:ext uri="{BB962C8B-B14F-4D97-AF65-F5344CB8AC3E}">
        <p14:creationId xmlns:p14="http://schemas.microsoft.com/office/powerpoint/2010/main" val="5155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 shot of a person&#10;&#10;Description automatically generated">
            <a:extLst>
              <a:ext uri="{FF2B5EF4-FFF2-40B4-BE49-F238E27FC236}">
                <a16:creationId xmlns:a16="http://schemas.microsoft.com/office/drawing/2014/main" id="{2881BB9D-9DEE-EC45-9E81-8047587D67C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4000"/>
          </a:blip>
          <a:stretch>
            <a:fillRect/>
          </a:stretch>
        </p:blipFill>
        <p:spPr>
          <a:xfrm>
            <a:off x="-8709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E54E04-95EC-CC40-A0C5-301E8AA25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BBFG </a:t>
            </a:r>
            <a:r>
              <a:rPr lang="en-US" sz="3600" dirty="0"/>
              <a:t>(Bulletin Board Focus Groups)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71700-6F78-884B-ABB5-A3F4B27D3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5456" y="2692723"/>
            <a:ext cx="4288536" cy="3826949"/>
          </a:xfrm>
        </p:spPr>
        <p:txBody>
          <a:bodyPr/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Online allows for greater geographical coverage</a:t>
            </a:r>
          </a:p>
          <a:p>
            <a:pPr lvl="1"/>
            <a:r>
              <a:rPr lang="en-US" dirty="0"/>
              <a:t>Both synchronous and asynchronous for convenience</a:t>
            </a:r>
          </a:p>
          <a:p>
            <a:pPr lvl="1"/>
            <a:r>
              <a:rPr lang="en-US" dirty="0"/>
              <a:t>Use media to show images and videos</a:t>
            </a:r>
          </a:p>
          <a:p>
            <a:pPr lvl="1"/>
            <a:r>
              <a:rPr lang="en-US" dirty="0"/>
              <a:t>Facility and refreshment costs savings</a:t>
            </a:r>
          </a:p>
          <a:p>
            <a:pPr lvl="1"/>
            <a:r>
              <a:rPr lang="en-US" dirty="0"/>
              <a:t>Transcripts available immediately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6A5F2-59A7-A24F-8EA5-40C76786A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55582" y="2708970"/>
            <a:ext cx="4401266" cy="3810702"/>
          </a:xfrm>
        </p:spPr>
        <p:txBody>
          <a:bodyPr/>
          <a:lstStyle/>
          <a:p>
            <a:r>
              <a:rPr lang="en-US" dirty="0"/>
              <a:t>Cons</a:t>
            </a:r>
          </a:p>
          <a:p>
            <a:pPr lvl="1"/>
            <a:r>
              <a:rPr lang="en-US" dirty="0"/>
              <a:t>More effort to engage participants</a:t>
            </a:r>
          </a:p>
          <a:p>
            <a:pPr lvl="1"/>
            <a:r>
              <a:rPr lang="en-US" dirty="0"/>
              <a:t>Smaller number (4-8) participants due to following threads</a:t>
            </a:r>
          </a:p>
          <a:p>
            <a:pPr lvl="1"/>
            <a:r>
              <a:rPr lang="en-US" dirty="0"/>
              <a:t>Skilled moderator and must be active frequently</a:t>
            </a:r>
          </a:p>
          <a:p>
            <a:pPr lvl="1"/>
            <a:r>
              <a:rPr lang="en-US" dirty="0"/>
              <a:t>Expense of online qual platform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12F4EF75-4831-2A48-9DEE-5679F7F277F8}"/>
              </a:ext>
            </a:extLst>
          </p:cNvPr>
          <p:cNvSpPr txBox="1">
            <a:spLocks/>
          </p:cNvSpPr>
          <p:nvPr/>
        </p:nvSpPr>
        <p:spPr>
          <a:xfrm>
            <a:off x="2505456" y="1398678"/>
            <a:ext cx="8692804" cy="11431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BBFGs</a:t>
            </a:r>
          </a:p>
          <a:p>
            <a:pPr lvl="1"/>
            <a:r>
              <a:rPr lang="en-US" dirty="0"/>
              <a:t>Online, asynchronous, variety of features from use of video, chats, whiteboards and mark ups</a:t>
            </a:r>
          </a:p>
          <a:p>
            <a:pPr lvl="1"/>
            <a:r>
              <a:rPr lang="en-US" dirty="0"/>
              <a:t>Ability to schedule questions and more </a:t>
            </a:r>
          </a:p>
          <a:p>
            <a:pPr lvl="1"/>
            <a:endParaRPr lang="en-US" sz="140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5EF54B1-9033-A845-AEEE-C13C755F8190}"/>
              </a:ext>
            </a:extLst>
          </p:cNvPr>
          <p:cNvSpPr/>
          <p:nvPr/>
        </p:nvSpPr>
        <p:spPr>
          <a:xfrm rot="2070762">
            <a:off x="10706537" y="317376"/>
            <a:ext cx="1286255" cy="1102730"/>
          </a:xfrm>
          <a:prstGeom prst="hexagon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Qual Methods</a:t>
            </a:r>
          </a:p>
        </p:txBody>
      </p:sp>
    </p:spTree>
    <p:extLst>
      <p:ext uri="{BB962C8B-B14F-4D97-AF65-F5344CB8AC3E}">
        <p14:creationId xmlns:p14="http://schemas.microsoft.com/office/powerpoint/2010/main" val="293847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716</Words>
  <Application>Microsoft Macintosh PowerPoint</Application>
  <PresentationFormat>Widescreen</PresentationFormat>
  <Paragraphs>204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Century Gothic</vt:lpstr>
      <vt:lpstr>Elephant</vt:lpstr>
      <vt:lpstr>BrushVTI</vt:lpstr>
      <vt:lpstr>CAIP Canada Exam Prep Seminar: Qualitative Methods</vt:lpstr>
      <vt:lpstr>Qualitative Research</vt:lpstr>
      <vt:lpstr>Qualitative Collection Methods</vt:lpstr>
      <vt:lpstr>Comparison of Methods</vt:lpstr>
      <vt:lpstr>Consider Emerging Techniques</vt:lpstr>
      <vt:lpstr>Examine Focus Groups in More Depth</vt:lpstr>
      <vt:lpstr>Moderator’s Role</vt:lpstr>
      <vt:lpstr>Moderator’s Tool Bag</vt:lpstr>
      <vt:lpstr>BBFG (Bulletin Board Focus Groups)</vt:lpstr>
      <vt:lpstr>In-depth Interviews &amp; Groups</vt:lpstr>
      <vt:lpstr>Screeners and Discussion Guides</vt:lpstr>
      <vt:lpstr>Screeners and Discussion Guides</vt:lpstr>
      <vt:lpstr>Thematic Analysis</vt:lpstr>
      <vt:lpstr>Your Turn!</vt:lpstr>
      <vt:lpstr>What’s Up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CAIP Canada Exam Prep Seminar: Qualitative Methods</dc:title>
  <dc:creator>Robert Wong</dc:creator>
  <cp:lastModifiedBy>Robert Wong</cp:lastModifiedBy>
  <cp:revision>14</cp:revision>
  <dcterms:created xsi:type="dcterms:W3CDTF">2020-07-29T20:43:12Z</dcterms:created>
  <dcterms:modified xsi:type="dcterms:W3CDTF">2020-09-09T19:34:54Z</dcterms:modified>
</cp:coreProperties>
</file>