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1"/>
  </p:notesMasterIdLst>
  <p:sldIdLst>
    <p:sldId id="292" r:id="rId2"/>
    <p:sldId id="294" r:id="rId3"/>
    <p:sldId id="280" r:id="rId4"/>
    <p:sldId id="266" r:id="rId5"/>
    <p:sldId id="261" r:id="rId6"/>
    <p:sldId id="259" r:id="rId7"/>
    <p:sldId id="283" r:id="rId8"/>
    <p:sldId id="293"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86"/>
    <p:restoredTop sz="96327"/>
  </p:normalViewPr>
  <p:slideViewPr>
    <p:cSldViewPr snapToGrid="0" snapToObjects="1">
      <p:cViewPr varScale="1">
        <p:scale>
          <a:sx n="105" d="100"/>
          <a:sy n="105" d="100"/>
        </p:scale>
        <p:origin x="616"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11CB6-3878-BC4D-A04D-959B8843FAC3}" type="datetimeFigureOut">
              <a:rPr lang="en-US" smtClean="0"/>
              <a:t>9/9/20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C671-CF75-2D47-828E-E89CD6838EED}" type="slidenum">
              <a:rPr lang="en-US" smtClean="0"/>
              <a:t>‹#›</a:t>
            </a:fld>
            <a:endParaRPr lang="en-US"/>
          </a:p>
        </p:txBody>
      </p:sp>
    </p:spTree>
    <p:extLst>
      <p:ext uri="{BB962C8B-B14F-4D97-AF65-F5344CB8AC3E}">
        <p14:creationId xmlns:p14="http://schemas.microsoft.com/office/powerpoint/2010/main" val="17238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6</a:t>
            </a:fld>
            <a:endParaRPr lang="en-US"/>
          </a:p>
        </p:txBody>
      </p:sp>
    </p:spTree>
    <p:extLst>
      <p:ext uri="{BB962C8B-B14F-4D97-AF65-F5344CB8AC3E}">
        <p14:creationId xmlns:p14="http://schemas.microsoft.com/office/powerpoint/2010/main" val="294033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9</a:t>
            </a:fld>
            <a:endParaRPr lang="en-US"/>
          </a:p>
        </p:txBody>
      </p:sp>
    </p:spTree>
    <p:extLst>
      <p:ext uri="{BB962C8B-B14F-4D97-AF65-F5344CB8AC3E}">
        <p14:creationId xmlns:p14="http://schemas.microsoft.com/office/powerpoint/2010/main" val="288923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4851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6127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757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36115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564F-81FE-A44C-9319-B090CEA05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A6BC3-DE9F-F044-A689-1D98049F8952}"/>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4" name="Footer Placeholder 3">
            <a:extLst>
              <a:ext uri="{FF2B5EF4-FFF2-40B4-BE49-F238E27FC236}">
                <a16:creationId xmlns:a16="http://schemas.microsoft.com/office/drawing/2014/main" id="{857A86CC-365C-3E4C-B1FE-4088B5BC44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39AF9-CACA-CF45-9F8E-E4AAE31D88F9}"/>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6781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478024" y="537352"/>
            <a:ext cx="8875777"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478023" y="1422374"/>
            <a:ext cx="8875777" cy="4749826"/>
          </a:xfrm>
        </p:spPr>
        <p:txBody>
          <a:bodyPr/>
          <a:lstStyle>
            <a:lvl1pPr>
              <a:defRPr>
                <a:solidFill>
                  <a:srgbClr val="0020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8" name="Picture 7" descr="A picture containing clock, sign, drawing&#10;&#10;Description automatically generated">
            <a:extLst>
              <a:ext uri="{FF2B5EF4-FFF2-40B4-BE49-F238E27FC236}">
                <a16:creationId xmlns:a16="http://schemas.microsoft.com/office/drawing/2014/main" id="{E8A17676-BBA3-8648-817C-88B0B2BBCC55}"/>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2438214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4907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2505456" y="585029"/>
            <a:ext cx="8848344"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2505456" y="1517727"/>
            <a:ext cx="428853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955582" y="1533974"/>
            <a:ext cx="440126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9" name="Picture 8" descr="A picture containing clock, sign, drawing&#10;&#10;Description automatically generated">
            <a:extLst>
              <a:ext uri="{FF2B5EF4-FFF2-40B4-BE49-F238E27FC236}">
                <a16:creationId xmlns:a16="http://schemas.microsoft.com/office/drawing/2014/main" id="{FF78C106-4DD9-2D4E-97E1-A442F73F238F}"/>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926965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078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40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6537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96388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7354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1225171"/>
            <a:ext cx="10515600" cy="6627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2067339"/>
            <a:ext cx="10515600" cy="410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8948343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 id="214748371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yQBQw-Bh1p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C48E3-3BBD-43C0-9052-E805107A5C0D}"/>
              </a:ext>
            </a:extLst>
          </p:cNvPr>
          <p:cNvPicPr>
            <a:picLocks noChangeAspect="1"/>
          </p:cNvPicPr>
          <p:nvPr/>
        </p:nvPicPr>
        <p:blipFill rotWithShape="1">
          <a:blip r:embed="rId2"/>
          <a:srcRect/>
          <a:stretch/>
        </p:blipFill>
        <p:spPr>
          <a:xfrm>
            <a:off x="20" y="262727"/>
            <a:ext cx="12191980" cy="6857990"/>
          </a:xfrm>
          <a:prstGeom prst="rect">
            <a:avLst/>
          </a:prstGeom>
        </p:spPr>
      </p:pic>
      <p:sp>
        <p:nvSpPr>
          <p:cNvPr id="2" name="Title 1">
            <a:extLst>
              <a:ext uri="{FF2B5EF4-FFF2-40B4-BE49-F238E27FC236}">
                <a16:creationId xmlns:a16="http://schemas.microsoft.com/office/drawing/2014/main" id="{210381B0-DFEF-3B4A-A7A0-C0EFC57FE94F}"/>
              </a:ext>
            </a:extLst>
          </p:cNvPr>
          <p:cNvSpPr>
            <a:spLocks noGrp="1"/>
          </p:cNvSpPr>
          <p:nvPr>
            <p:ph type="ctrTitle"/>
          </p:nvPr>
        </p:nvSpPr>
        <p:spPr>
          <a:xfrm>
            <a:off x="6025896" y="3691722"/>
            <a:ext cx="4974999" cy="1277021"/>
          </a:xfrm>
        </p:spPr>
        <p:txBody>
          <a:bodyPr anchor="b">
            <a:normAutofit fontScale="90000"/>
          </a:bodyPr>
          <a:lstStyle/>
          <a:p>
            <a:r>
              <a:rPr lang="en-US" sz="3100" dirty="0"/>
              <a:t>CAIP Canada</a:t>
            </a:r>
            <a:br>
              <a:rPr lang="en-US" sz="3100" dirty="0"/>
            </a:br>
            <a:r>
              <a:rPr lang="en-US" sz="3100" dirty="0"/>
              <a:t>Exam Prep Seminar:</a:t>
            </a:r>
            <a:br>
              <a:rPr lang="en-US" sz="4000" dirty="0"/>
            </a:br>
            <a:r>
              <a:rPr lang="en-US" sz="4000" dirty="0">
                <a:solidFill>
                  <a:schemeClr val="accent1">
                    <a:lumMod val="75000"/>
                  </a:schemeClr>
                </a:solidFill>
              </a:rPr>
              <a:t>Qualitative Methods:</a:t>
            </a:r>
            <a:br>
              <a:rPr lang="en-US" sz="4000" dirty="0">
                <a:solidFill>
                  <a:schemeClr val="accent1">
                    <a:lumMod val="75000"/>
                  </a:schemeClr>
                </a:solidFill>
              </a:rPr>
            </a:br>
            <a:r>
              <a:rPr lang="en-US" sz="4000" dirty="0">
                <a:solidFill>
                  <a:schemeClr val="accent1">
                    <a:lumMod val="75000"/>
                  </a:schemeClr>
                </a:solidFill>
              </a:rPr>
              <a:t>Practice Questions</a:t>
            </a:r>
          </a:p>
        </p:txBody>
      </p:sp>
      <p:sp>
        <p:nvSpPr>
          <p:cNvPr id="3" name="Subtitle 2">
            <a:extLst>
              <a:ext uri="{FF2B5EF4-FFF2-40B4-BE49-F238E27FC236}">
                <a16:creationId xmlns:a16="http://schemas.microsoft.com/office/drawing/2014/main" id="{CC7DA536-BC59-7942-940E-D5210D5091C0}"/>
              </a:ext>
            </a:extLst>
          </p:cNvPr>
          <p:cNvSpPr>
            <a:spLocks noGrp="1"/>
          </p:cNvSpPr>
          <p:nvPr>
            <p:ph type="subTitle" idx="1"/>
          </p:nvPr>
        </p:nvSpPr>
        <p:spPr>
          <a:xfrm>
            <a:off x="6025896" y="5010912"/>
            <a:ext cx="4478070" cy="866843"/>
          </a:xfrm>
        </p:spPr>
        <p:txBody>
          <a:bodyPr>
            <a:normAutofit/>
          </a:bodyPr>
          <a:lstStyle/>
          <a:p>
            <a:r>
              <a:rPr lang="en-US" sz="2000" dirty="0"/>
              <a:t>Robert A. G. Wong, </a:t>
            </a:r>
            <a:r>
              <a:rPr lang="en-US" sz="1400" dirty="0"/>
              <a:t>CAIP, FCRIC</a:t>
            </a:r>
            <a:endParaRPr lang="en-US" sz="2000" dirty="0"/>
          </a:p>
          <a:p>
            <a:r>
              <a:rPr lang="en-US" sz="1600" dirty="0"/>
              <a:t>May 2020</a:t>
            </a:r>
          </a:p>
        </p:txBody>
      </p:sp>
      <p:pic>
        <p:nvPicPr>
          <p:cNvPr id="6" name="Picture 5" descr="A picture containing clock, sign, drawing&#10;&#10;Description automatically generated">
            <a:extLst>
              <a:ext uri="{FF2B5EF4-FFF2-40B4-BE49-F238E27FC236}">
                <a16:creationId xmlns:a16="http://schemas.microsoft.com/office/drawing/2014/main" id="{DC811226-44D6-8545-B553-27C2BE2C2355}"/>
              </a:ext>
            </a:extLst>
          </p:cNvPr>
          <p:cNvPicPr>
            <a:picLocks noChangeAspect="1"/>
          </p:cNvPicPr>
          <p:nvPr/>
        </p:nvPicPr>
        <p:blipFill>
          <a:blip r:embed="rId3"/>
          <a:stretch>
            <a:fillRect/>
          </a:stretch>
        </p:blipFill>
        <p:spPr>
          <a:xfrm>
            <a:off x="-233437" y="408079"/>
            <a:ext cx="6442203" cy="2446754"/>
          </a:xfrm>
          <a:prstGeom prst="rect">
            <a:avLst/>
          </a:prstGeom>
        </p:spPr>
      </p:pic>
    </p:spTree>
    <p:extLst>
      <p:ext uri="{BB962C8B-B14F-4D97-AF65-F5344CB8AC3E}">
        <p14:creationId xmlns:p14="http://schemas.microsoft.com/office/powerpoint/2010/main" val="483230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B4BF-84D2-5D4D-98B4-A619FAEAB14B}"/>
              </a:ext>
            </a:extLst>
          </p:cNvPr>
          <p:cNvSpPr>
            <a:spLocks noGrp="1"/>
          </p:cNvSpPr>
          <p:nvPr>
            <p:ph type="title"/>
          </p:nvPr>
        </p:nvSpPr>
        <p:spPr/>
        <p:txBody>
          <a:bodyPr/>
          <a:lstStyle/>
          <a:p>
            <a:r>
              <a:rPr lang="en-US" dirty="0"/>
              <a:t>Before you begin!</a:t>
            </a:r>
          </a:p>
        </p:txBody>
      </p:sp>
      <p:sp>
        <p:nvSpPr>
          <p:cNvPr id="3" name="Content Placeholder 2">
            <a:extLst>
              <a:ext uri="{FF2B5EF4-FFF2-40B4-BE49-F238E27FC236}">
                <a16:creationId xmlns:a16="http://schemas.microsoft.com/office/drawing/2014/main" id="{C1B7BEE0-A413-EE47-ABE4-C806C64F0877}"/>
              </a:ext>
            </a:extLst>
          </p:cNvPr>
          <p:cNvSpPr>
            <a:spLocks noGrp="1"/>
          </p:cNvSpPr>
          <p:nvPr>
            <p:ph idx="1"/>
          </p:nvPr>
        </p:nvSpPr>
        <p:spPr/>
        <p:txBody>
          <a:bodyPr/>
          <a:lstStyle/>
          <a:p>
            <a:pPr marL="0" indent="0">
              <a:buNone/>
            </a:pPr>
            <a:r>
              <a:rPr lang="en-US" b="1" dirty="0"/>
              <a:t>Reminders</a:t>
            </a:r>
          </a:p>
          <a:p>
            <a:r>
              <a:rPr lang="en-US" dirty="0"/>
              <a:t>Underline</a:t>
            </a:r>
          </a:p>
          <a:p>
            <a:r>
              <a:rPr lang="en-US" dirty="0"/>
              <a:t>Identify competency being tested</a:t>
            </a:r>
          </a:p>
          <a:p>
            <a:r>
              <a:rPr lang="en-US" dirty="0"/>
              <a:t>Examine marks for question</a:t>
            </a:r>
          </a:p>
          <a:p>
            <a:r>
              <a:rPr lang="en-US" dirty="0"/>
              <a:t>Prepare answer directly &amp; back up!!!</a:t>
            </a:r>
          </a:p>
          <a:p>
            <a:endParaRPr lang="en-US" dirty="0"/>
          </a:p>
        </p:txBody>
      </p:sp>
    </p:spTree>
    <p:extLst>
      <p:ext uri="{BB962C8B-B14F-4D97-AF65-F5344CB8AC3E}">
        <p14:creationId xmlns:p14="http://schemas.microsoft.com/office/powerpoint/2010/main" val="116320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CEFE6-8F9F-BE45-A3D5-0534F52B7B62}"/>
              </a:ext>
            </a:extLst>
          </p:cNvPr>
          <p:cNvSpPr>
            <a:spLocks noGrp="1"/>
          </p:cNvSpPr>
          <p:nvPr>
            <p:ph type="title"/>
          </p:nvPr>
        </p:nvSpPr>
        <p:spPr>
          <a:xfrm>
            <a:off x="2922104" y="365125"/>
            <a:ext cx="8431696" cy="1325563"/>
          </a:xfrm>
        </p:spPr>
        <p:txBody>
          <a:bodyPr>
            <a:normAutofit/>
          </a:bodyPr>
          <a:lstStyle/>
          <a:p>
            <a:r>
              <a:rPr lang="en-US" dirty="0"/>
              <a:t>Prepare Screener and Guide</a:t>
            </a:r>
          </a:p>
        </p:txBody>
      </p:sp>
      <p:sp>
        <p:nvSpPr>
          <p:cNvPr id="3" name="Content Placeholder 2">
            <a:extLst>
              <a:ext uri="{FF2B5EF4-FFF2-40B4-BE49-F238E27FC236}">
                <a16:creationId xmlns:a16="http://schemas.microsoft.com/office/drawing/2014/main" id="{24D33B7F-25A2-884B-A78C-8C4C1E11DB79}"/>
              </a:ext>
            </a:extLst>
          </p:cNvPr>
          <p:cNvSpPr>
            <a:spLocks noGrp="1"/>
          </p:cNvSpPr>
          <p:nvPr>
            <p:ph idx="1"/>
          </p:nvPr>
        </p:nvSpPr>
        <p:spPr>
          <a:xfrm>
            <a:off x="695869" y="1794964"/>
            <a:ext cx="5283865" cy="4163337"/>
          </a:xfrm>
        </p:spPr>
        <p:txBody>
          <a:bodyPr>
            <a:noAutofit/>
          </a:bodyPr>
          <a:lstStyle/>
          <a:p>
            <a:pPr marL="0" indent="0">
              <a:lnSpc>
                <a:spcPct val="90000"/>
              </a:lnSpc>
              <a:buNone/>
            </a:pPr>
            <a:r>
              <a:rPr lang="en-US" sz="1800" u="sng" dirty="0"/>
              <a:t>FILM: Films in Learning Matters</a:t>
            </a:r>
          </a:p>
          <a:p>
            <a:pPr>
              <a:lnSpc>
                <a:spcPct val="90000"/>
              </a:lnSpc>
            </a:pPr>
            <a:r>
              <a:rPr lang="en-US" sz="1800" dirty="0"/>
              <a:t>A local community film festival group has offered an Educational Program for schools in the region. Elementary and secondary teachers are contacted in the fall about potential screening of films that could complement the curricula. The Film Festival sees an opportunity to expand the educational program (e.g. more films, greater range of subjects, more value for teachers) to bring films to a greater number of students. </a:t>
            </a:r>
          </a:p>
          <a:p>
            <a:pPr>
              <a:lnSpc>
                <a:spcPct val="90000"/>
              </a:lnSpc>
            </a:pPr>
            <a:r>
              <a:rPr lang="en-US" sz="1800" dirty="0"/>
              <a:t>As the Research Coordinator for the regional school board you have taken on this project. The Film Festival has asked to see a draft screener so they can recruit teachers for an online focus group and a draft discussion guide. </a:t>
            </a:r>
          </a:p>
        </p:txBody>
      </p:sp>
      <p:pic>
        <p:nvPicPr>
          <p:cNvPr id="8" name="Picture 7" descr="A picture containing indoor, table, sitting, desk&#10;&#10;Description automatically generated">
            <a:hlinkClick r:id="rId2"/>
            <a:extLst>
              <a:ext uri="{FF2B5EF4-FFF2-40B4-BE49-F238E27FC236}">
                <a16:creationId xmlns:a16="http://schemas.microsoft.com/office/drawing/2014/main" id="{9C708F76-4656-F94C-9B0B-39C09A6199C6}"/>
              </a:ext>
            </a:extLst>
          </p:cNvPr>
          <p:cNvPicPr>
            <a:picLocks noChangeAspect="1"/>
          </p:cNvPicPr>
          <p:nvPr/>
        </p:nvPicPr>
        <p:blipFill rotWithShape="1">
          <a:blip r:embed="rId3"/>
          <a:srcRect r="29725" b="2"/>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4" name="Hexagon 3">
            <a:extLst>
              <a:ext uri="{FF2B5EF4-FFF2-40B4-BE49-F238E27FC236}">
                <a16:creationId xmlns:a16="http://schemas.microsoft.com/office/drawing/2014/main" id="{33384582-8634-5744-BCD5-7D772488121B}"/>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dirty="0"/>
              <a:t>Qual Methods</a:t>
            </a:r>
            <a:endParaRPr lang="en-US" sz="1200"/>
          </a:p>
        </p:txBody>
      </p:sp>
      <p:sp>
        <p:nvSpPr>
          <p:cNvPr id="10" name="Freeform: Shape 6" descr="Tag=AccentColor&#10;Flavor=Light&#10;Target=Fill">
            <a:extLst>
              <a:ext uri="{FF2B5EF4-FFF2-40B4-BE49-F238E27FC236}">
                <a16:creationId xmlns:a16="http://schemas.microsoft.com/office/drawing/2014/main" id="{F4AFE2A4-F36F-F944-891C-32254690CF4F}"/>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60EB1A10-5F77-4047-9621-15DEFE861828}"/>
              </a:ext>
            </a:extLst>
          </p:cNvPr>
          <p:cNvPicPr>
            <a:picLocks noChangeAspect="1"/>
          </p:cNvPicPr>
          <p:nvPr/>
        </p:nvPicPr>
        <p:blipFill>
          <a:blip r:embed="rId4"/>
          <a:stretch>
            <a:fillRect/>
          </a:stretch>
        </p:blipFill>
        <p:spPr>
          <a:xfrm>
            <a:off x="0" y="570882"/>
            <a:ext cx="2406650" cy="914048"/>
          </a:xfrm>
          <a:prstGeom prst="rect">
            <a:avLst/>
          </a:prstGeom>
        </p:spPr>
      </p:pic>
      <p:sp>
        <p:nvSpPr>
          <p:cNvPr id="9" name="TextBox 8">
            <a:extLst>
              <a:ext uri="{FF2B5EF4-FFF2-40B4-BE49-F238E27FC236}">
                <a16:creationId xmlns:a16="http://schemas.microsoft.com/office/drawing/2014/main" id="{51859F2D-FCDB-184B-BD2D-9B2E64EE8BCC}"/>
              </a:ext>
            </a:extLst>
          </p:cNvPr>
          <p:cNvSpPr txBox="1"/>
          <p:nvPr/>
        </p:nvSpPr>
        <p:spPr>
          <a:xfrm>
            <a:off x="10103813" y="5738675"/>
            <a:ext cx="1689904" cy="276999"/>
          </a:xfrm>
          <a:prstGeom prst="rect">
            <a:avLst/>
          </a:prstGeom>
          <a:noFill/>
        </p:spPr>
        <p:txBody>
          <a:bodyPr wrap="square" rtlCol="0">
            <a:spAutoFit/>
          </a:bodyPr>
          <a:lstStyle/>
          <a:p>
            <a:r>
              <a:rPr lang="en-US" sz="1200" dirty="0"/>
              <a:t>@The Breadwinner</a:t>
            </a:r>
          </a:p>
        </p:txBody>
      </p:sp>
    </p:spTree>
    <p:extLst>
      <p:ext uri="{BB962C8B-B14F-4D97-AF65-F5344CB8AC3E}">
        <p14:creationId xmlns:p14="http://schemas.microsoft.com/office/powerpoint/2010/main" val="2687908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DB04504E-3E3E-124B-A550-CC92607BF5E1}"/>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
        <p:nvSpPr>
          <p:cNvPr id="3" name="Title 2">
            <a:extLst>
              <a:ext uri="{FF2B5EF4-FFF2-40B4-BE49-F238E27FC236}">
                <a16:creationId xmlns:a16="http://schemas.microsoft.com/office/drawing/2014/main" id="{300EC91A-F690-7347-B749-435A6CFEF138}"/>
              </a:ext>
            </a:extLst>
          </p:cNvPr>
          <p:cNvSpPr>
            <a:spLocks noGrp="1"/>
          </p:cNvSpPr>
          <p:nvPr>
            <p:ph type="title"/>
          </p:nvPr>
        </p:nvSpPr>
        <p:spPr/>
        <p:txBody>
          <a:bodyPr/>
          <a:lstStyle/>
          <a:p>
            <a:r>
              <a:rPr lang="en-US" dirty="0"/>
              <a:t>Underline &amp; Identify Competencies Tested</a:t>
            </a:r>
          </a:p>
        </p:txBody>
      </p:sp>
      <p:sp>
        <p:nvSpPr>
          <p:cNvPr id="10" name="Content Placeholder 2">
            <a:extLst>
              <a:ext uri="{FF2B5EF4-FFF2-40B4-BE49-F238E27FC236}">
                <a16:creationId xmlns:a16="http://schemas.microsoft.com/office/drawing/2014/main" id="{4378308A-F71F-AC42-8492-935C94A7C447}"/>
              </a:ext>
            </a:extLst>
          </p:cNvPr>
          <p:cNvSpPr>
            <a:spLocks noGrp="1"/>
          </p:cNvSpPr>
          <p:nvPr>
            <p:ph idx="1"/>
          </p:nvPr>
        </p:nvSpPr>
        <p:spPr>
          <a:xfrm>
            <a:off x="4362450" y="1422400"/>
            <a:ext cx="6991350" cy="4749800"/>
          </a:xfrm>
        </p:spPr>
        <p:txBody>
          <a:bodyPr>
            <a:normAutofit/>
          </a:bodyPr>
          <a:lstStyle/>
          <a:p>
            <a:pPr marL="0" indent="0" algn="ctr">
              <a:buNone/>
            </a:pPr>
            <a:r>
              <a:rPr lang="en-US" sz="1800" u="sng"/>
              <a:t>FILM: Films in Learning Matters</a:t>
            </a:r>
          </a:p>
          <a:p>
            <a:r>
              <a:rPr lang="en-US" sz="1800"/>
              <a:t>A local community film festival group has offered an Educational Program for schools in the region. Elementary and secondary teachers are contacted in the fall about potential screening of films that could complement the curricula. The Film Festival sees an opportunity to expand the educational program (e.g. more films, greater range of subjects, more value for teachers) to bring films to a greater number of students. </a:t>
            </a:r>
          </a:p>
          <a:p>
            <a:r>
              <a:rPr lang="en-US" sz="1800"/>
              <a:t>As the Research Coordinator for the regional school board you have taken on this project. The Film Festival has asked to see a draft screener so they can recruit teachers for an online focus group and a draft discussion guide. </a:t>
            </a:r>
            <a:endParaRPr lang="en-US" sz="1800" dirty="0"/>
          </a:p>
        </p:txBody>
      </p:sp>
      <p:pic>
        <p:nvPicPr>
          <p:cNvPr id="12" name="Graphic 11" descr="Question mark">
            <a:extLst>
              <a:ext uri="{FF2B5EF4-FFF2-40B4-BE49-F238E27FC236}">
                <a16:creationId xmlns:a16="http://schemas.microsoft.com/office/drawing/2014/main" id="{D5C248E8-B0B5-EE49-AAF9-7E8F2B4CE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408" y="1911096"/>
            <a:ext cx="3502152" cy="3502152"/>
          </a:xfrm>
          <a:prstGeom prst="rect">
            <a:avLst/>
          </a:prstGeom>
        </p:spPr>
      </p:pic>
    </p:spTree>
    <p:extLst>
      <p:ext uri="{BB962C8B-B14F-4D97-AF65-F5344CB8AC3E}">
        <p14:creationId xmlns:p14="http://schemas.microsoft.com/office/powerpoint/2010/main" val="653102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ADE0-952E-4E47-82B0-33BDD34E5106}"/>
              </a:ext>
            </a:extLst>
          </p:cNvPr>
          <p:cNvSpPr>
            <a:spLocks noGrp="1"/>
          </p:cNvSpPr>
          <p:nvPr>
            <p:ph type="title"/>
          </p:nvPr>
        </p:nvSpPr>
        <p:spPr/>
        <p:txBody>
          <a:bodyPr/>
          <a:lstStyle/>
          <a:p>
            <a:r>
              <a:rPr lang="en-US" dirty="0"/>
              <a:t>Prepare Screener and Guide</a:t>
            </a:r>
          </a:p>
        </p:txBody>
      </p:sp>
      <p:sp>
        <p:nvSpPr>
          <p:cNvPr id="8" name="Content Placeholder 7">
            <a:extLst>
              <a:ext uri="{FF2B5EF4-FFF2-40B4-BE49-F238E27FC236}">
                <a16:creationId xmlns:a16="http://schemas.microsoft.com/office/drawing/2014/main" id="{9ADF0CE0-7B4D-1548-852A-5CFDD2192C4D}"/>
              </a:ext>
            </a:extLst>
          </p:cNvPr>
          <p:cNvSpPr>
            <a:spLocks noGrp="1"/>
          </p:cNvSpPr>
          <p:nvPr>
            <p:ph sz="half" idx="1"/>
          </p:nvPr>
        </p:nvSpPr>
        <p:spPr>
          <a:xfrm>
            <a:off x="2505456" y="2757085"/>
            <a:ext cx="4288536" cy="3689435"/>
          </a:xfrm>
        </p:spPr>
        <p:txBody>
          <a:bodyPr>
            <a:normAutofit/>
          </a:bodyPr>
          <a:lstStyle/>
          <a:p>
            <a:r>
              <a:rPr lang="en-US" dirty="0"/>
              <a:t>Screener</a:t>
            </a:r>
          </a:p>
        </p:txBody>
      </p:sp>
      <p:sp>
        <p:nvSpPr>
          <p:cNvPr id="9" name="Content Placeholder 8">
            <a:extLst>
              <a:ext uri="{FF2B5EF4-FFF2-40B4-BE49-F238E27FC236}">
                <a16:creationId xmlns:a16="http://schemas.microsoft.com/office/drawing/2014/main" id="{84BF5857-C9C5-3545-AAE2-81969A64F5F9}"/>
              </a:ext>
            </a:extLst>
          </p:cNvPr>
          <p:cNvSpPr>
            <a:spLocks noGrp="1"/>
          </p:cNvSpPr>
          <p:nvPr>
            <p:ph sz="half" idx="2"/>
          </p:nvPr>
        </p:nvSpPr>
        <p:spPr>
          <a:xfrm>
            <a:off x="6955582" y="2773331"/>
            <a:ext cx="4401266" cy="3689435"/>
          </a:xfrm>
        </p:spPr>
        <p:txBody>
          <a:bodyPr>
            <a:normAutofit/>
          </a:bodyPr>
          <a:lstStyle/>
          <a:p>
            <a:r>
              <a:rPr lang="en-US" dirty="0"/>
              <a:t>Discussion Guide</a:t>
            </a:r>
          </a:p>
          <a:p>
            <a:pPr lvl="1"/>
            <a:endParaRPr lang="en-US" dirty="0"/>
          </a:p>
        </p:txBody>
      </p:sp>
      <p:pic>
        <p:nvPicPr>
          <p:cNvPr id="10" name="Content Placeholder 4">
            <a:extLst>
              <a:ext uri="{FF2B5EF4-FFF2-40B4-BE49-F238E27FC236}">
                <a16:creationId xmlns:a16="http://schemas.microsoft.com/office/drawing/2014/main" id="{89A5B13E-B62F-0141-9F79-C039FCE917FD}"/>
              </a:ext>
            </a:extLst>
          </p:cNvPr>
          <p:cNvPicPr>
            <a:picLocks noChangeAspect="1"/>
          </p:cNvPicPr>
          <p:nvPr/>
        </p:nvPicPr>
        <p:blipFill rotWithShape="1">
          <a:blip r:embed="rId2"/>
          <a:srcRect l="8537"/>
          <a:stretch/>
        </p:blipFill>
        <p:spPr>
          <a:xfrm>
            <a:off x="3200534" y="3441222"/>
            <a:ext cx="5497503" cy="3005298"/>
          </a:xfrm>
          <a:prstGeom prst="rect">
            <a:avLst/>
          </a:prstGeom>
        </p:spPr>
      </p:pic>
      <p:sp>
        <p:nvSpPr>
          <p:cNvPr id="12" name="Content Placeholder 8">
            <a:extLst>
              <a:ext uri="{FF2B5EF4-FFF2-40B4-BE49-F238E27FC236}">
                <a16:creationId xmlns:a16="http://schemas.microsoft.com/office/drawing/2014/main" id="{AC1C5835-FB1E-B04A-8F23-8246257A3E4F}"/>
              </a:ext>
            </a:extLst>
          </p:cNvPr>
          <p:cNvSpPr txBox="1">
            <a:spLocks/>
          </p:cNvSpPr>
          <p:nvPr/>
        </p:nvSpPr>
        <p:spPr>
          <a:xfrm>
            <a:off x="2505456" y="1517727"/>
            <a:ext cx="8692804" cy="11431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Practice with this case</a:t>
            </a:r>
          </a:p>
          <a:p>
            <a:pPr lvl="1"/>
            <a:r>
              <a:rPr lang="en-US" dirty="0"/>
              <a:t>Time yourself for 15 minutes, Total marks 6</a:t>
            </a:r>
          </a:p>
          <a:p>
            <a:pPr lvl="1"/>
            <a:r>
              <a:rPr lang="en-US" dirty="0"/>
              <a:t>Consider what you need to demonstrate for an exam (6 marks)</a:t>
            </a:r>
          </a:p>
          <a:p>
            <a:pPr lvl="1"/>
            <a:endParaRPr lang="en-US" sz="1400" dirty="0"/>
          </a:p>
        </p:txBody>
      </p:sp>
      <p:sp>
        <p:nvSpPr>
          <p:cNvPr id="7" name="Hexagon 6">
            <a:extLst>
              <a:ext uri="{FF2B5EF4-FFF2-40B4-BE49-F238E27FC236}">
                <a16:creationId xmlns:a16="http://schemas.microsoft.com/office/drawing/2014/main" id="{58FC4DA1-65F2-A047-8AA1-87CD5B888624}"/>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3504582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DE3C-C4DD-A64E-93DD-282A35A93747}"/>
              </a:ext>
            </a:extLst>
          </p:cNvPr>
          <p:cNvSpPr>
            <a:spLocks noGrp="1"/>
          </p:cNvSpPr>
          <p:nvPr>
            <p:ph type="title"/>
          </p:nvPr>
        </p:nvSpPr>
        <p:spPr/>
        <p:txBody>
          <a:bodyPr/>
          <a:lstStyle/>
          <a:p>
            <a:r>
              <a:rPr lang="en-US" dirty="0"/>
              <a:t>Another Example Question</a:t>
            </a:r>
          </a:p>
        </p:txBody>
      </p:sp>
      <p:sp>
        <p:nvSpPr>
          <p:cNvPr id="6" name="Content Placeholder 5">
            <a:extLst>
              <a:ext uri="{FF2B5EF4-FFF2-40B4-BE49-F238E27FC236}">
                <a16:creationId xmlns:a16="http://schemas.microsoft.com/office/drawing/2014/main" id="{2EDFD040-6CA3-8842-9715-08251AB31556}"/>
              </a:ext>
            </a:extLst>
          </p:cNvPr>
          <p:cNvSpPr>
            <a:spLocks noGrp="1"/>
          </p:cNvSpPr>
          <p:nvPr>
            <p:ph idx="1"/>
          </p:nvPr>
        </p:nvSpPr>
        <p:spPr/>
        <p:txBody>
          <a:bodyPr>
            <a:normAutofit/>
          </a:bodyPr>
          <a:lstStyle/>
          <a:p>
            <a:r>
              <a:rPr lang="en-US" sz="2400" dirty="0"/>
              <a:t>Provide an example of a small group projective technique to understand teachers’ barriers to incorporating films for learning </a:t>
            </a:r>
          </a:p>
          <a:p>
            <a:r>
              <a:rPr lang="en-US" sz="2400" dirty="0"/>
              <a:t>Briefly describe technique in context </a:t>
            </a:r>
            <a:r>
              <a:rPr lang="en-US" sz="1800" dirty="0"/>
              <a:t>(1 mark)</a:t>
            </a:r>
          </a:p>
          <a:p>
            <a:endParaRPr lang="en-US" sz="2400" dirty="0"/>
          </a:p>
          <a:p>
            <a:r>
              <a:rPr lang="en-US" sz="2400" dirty="0"/>
              <a:t>Explain expected outcomes </a:t>
            </a:r>
            <a:r>
              <a:rPr lang="en-US" sz="1800" dirty="0"/>
              <a:t>(1 mark)</a:t>
            </a:r>
            <a:endParaRPr lang="en-US" sz="2400" dirty="0"/>
          </a:p>
        </p:txBody>
      </p:sp>
      <p:sp>
        <p:nvSpPr>
          <p:cNvPr id="4" name="Hexagon 3">
            <a:extLst>
              <a:ext uri="{FF2B5EF4-FFF2-40B4-BE49-F238E27FC236}">
                <a16:creationId xmlns:a16="http://schemas.microsoft.com/office/drawing/2014/main" id="{7874794A-981C-3348-9746-3A0E404FBA30}"/>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1816995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9083-96AE-B44F-9D20-5B543FFD54D7}"/>
              </a:ext>
            </a:extLst>
          </p:cNvPr>
          <p:cNvSpPr>
            <a:spLocks noGrp="1"/>
          </p:cNvSpPr>
          <p:nvPr>
            <p:ph type="title"/>
          </p:nvPr>
        </p:nvSpPr>
        <p:spPr/>
        <p:txBody>
          <a:bodyPr>
            <a:normAutofit fontScale="90000"/>
          </a:bodyPr>
          <a:lstStyle/>
          <a:p>
            <a:r>
              <a:rPr lang="en-US" dirty="0"/>
              <a:t>Compare and Contrast Live vs Online Groups</a:t>
            </a:r>
          </a:p>
        </p:txBody>
      </p:sp>
      <p:sp>
        <p:nvSpPr>
          <p:cNvPr id="3" name="Content Placeholder 2">
            <a:extLst>
              <a:ext uri="{FF2B5EF4-FFF2-40B4-BE49-F238E27FC236}">
                <a16:creationId xmlns:a16="http://schemas.microsoft.com/office/drawing/2014/main" id="{D66CC57D-1476-2541-BAAC-9DC23148A5E2}"/>
              </a:ext>
            </a:extLst>
          </p:cNvPr>
          <p:cNvSpPr>
            <a:spLocks noGrp="1"/>
          </p:cNvSpPr>
          <p:nvPr>
            <p:ph sz="half" idx="1"/>
          </p:nvPr>
        </p:nvSpPr>
        <p:spPr>
          <a:xfrm>
            <a:off x="2505456" y="2541855"/>
            <a:ext cx="4288536" cy="4638226"/>
          </a:xfrm>
        </p:spPr>
        <p:txBody>
          <a:bodyPr>
            <a:normAutofit/>
          </a:bodyPr>
          <a:lstStyle/>
          <a:p>
            <a:pPr marL="0" indent="0">
              <a:buNone/>
            </a:pPr>
            <a:r>
              <a:rPr lang="en-US" dirty="0"/>
              <a:t>Live Focus Groups</a:t>
            </a:r>
          </a:p>
          <a:p>
            <a:r>
              <a:rPr lang="en-US" dirty="0"/>
              <a:t>Pros:</a:t>
            </a:r>
          </a:p>
          <a:p>
            <a:pPr lvl="1"/>
            <a:endParaRPr lang="en-US" dirty="0"/>
          </a:p>
          <a:p>
            <a:pPr marL="0" indent="0">
              <a:buNone/>
            </a:pPr>
            <a:endParaRPr lang="en-US" dirty="0"/>
          </a:p>
          <a:p>
            <a:endParaRPr lang="en-US" dirty="0"/>
          </a:p>
          <a:p>
            <a:r>
              <a:rPr lang="en-US" dirty="0"/>
              <a:t>Cons:</a:t>
            </a:r>
          </a:p>
        </p:txBody>
      </p:sp>
      <p:sp>
        <p:nvSpPr>
          <p:cNvPr id="5" name="Content Placeholder 2">
            <a:extLst>
              <a:ext uri="{FF2B5EF4-FFF2-40B4-BE49-F238E27FC236}">
                <a16:creationId xmlns:a16="http://schemas.microsoft.com/office/drawing/2014/main" id="{870E73ED-4EB4-204B-B79D-D3B11B2BB283}"/>
              </a:ext>
            </a:extLst>
          </p:cNvPr>
          <p:cNvSpPr txBox="1">
            <a:spLocks/>
          </p:cNvSpPr>
          <p:nvPr/>
        </p:nvSpPr>
        <p:spPr>
          <a:xfrm>
            <a:off x="6929628" y="2541855"/>
            <a:ext cx="4288536" cy="463822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Online 	Focus Groups</a:t>
            </a:r>
          </a:p>
          <a:p>
            <a:r>
              <a:rPr lang="en-US" dirty="0"/>
              <a:t>Pros:</a:t>
            </a:r>
          </a:p>
          <a:p>
            <a:endParaRPr lang="en-US" dirty="0"/>
          </a:p>
          <a:p>
            <a:endParaRPr lang="en-US" dirty="0"/>
          </a:p>
          <a:p>
            <a:pPr marL="0" indent="0">
              <a:buNone/>
            </a:pPr>
            <a:endParaRPr lang="en-US" dirty="0"/>
          </a:p>
          <a:p>
            <a:r>
              <a:rPr lang="en-US" dirty="0"/>
              <a:t>Cons:</a:t>
            </a:r>
          </a:p>
        </p:txBody>
      </p:sp>
      <p:sp>
        <p:nvSpPr>
          <p:cNvPr id="8" name="Content Placeholder 8">
            <a:extLst>
              <a:ext uri="{FF2B5EF4-FFF2-40B4-BE49-F238E27FC236}">
                <a16:creationId xmlns:a16="http://schemas.microsoft.com/office/drawing/2014/main" id="{268A954F-74E3-8E45-A2F7-905653D16C38}"/>
              </a:ext>
            </a:extLst>
          </p:cNvPr>
          <p:cNvSpPr txBox="1">
            <a:spLocks/>
          </p:cNvSpPr>
          <p:nvPr/>
        </p:nvSpPr>
        <p:spPr>
          <a:xfrm>
            <a:off x="2505456" y="1398678"/>
            <a:ext cx="8692804" cy="11431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Same FILM case</a:t>
            </a:r>
          </a:p>
          <a:p>
            <a:pPr lvl="1"/>
            <a:r>
              <a:rPr lang="en-US" dirty="0"/>
              <a:t>Time yourself for 10 minutes, Total marks 4</a:t>
            </a:r>
          </a:p>
          <a:p>
            <a:pPr lvl="1"/>
            <a:r>
              <a:rPr lang="en-US" dirty="0"/>
              <a:t>Consider what you need to demonstrate for an exam (4 marks)</a:t>
            </a:r>
          </a:p>
          <a:p>
            <a:pPr lvl="1"/>
            <a:endParaRPr lang="en-US" sz="1400" dirty="0"/>
          </a:p>
        </p:txBody>
      </p:sp>
      <p:sp>
        <p:nvSpPr>
          <p:cNvPr id="6" name="Hexagon 5">
            <a:extLst>
              <a:ext uri="{FF2B5EF4-FFF2-40B4-BE49-F238E27FC236}">
                <a16:creationId xmlns:a16="http://schemas.microsoft.com/office/drawing/2014/main" id="{C2137C62-4579-7549-88C7-8D0765D57D4E}"/>
              </a:ext>
            </a:extLst>
          </p:cNvPr>
          <p:cNvSpPr/>
          <p:nvPr/>
        </p:nvSpPr>
        <p:spPr>
          <a:xfrm rot="2070762">
            <a:off x="10706537" y="317376"/>
            <a:ext cx="1286255" cy="1102730"/>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 Methods</a:t>
            </a:r>
          </a:p>
        </p:txBody>
      </p:sp>
    </p:spTree>
    <p:extLst>
      <p:ext uri="{BB962C8B-B14F-4D97-AF65-F5344CB8AC3E}">
        <p14:creationId xmlns:p14="http://schemas.microsoft.com/office/powerpoint/2010/main" val="3383309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DEAF3DEE-2CA0-E74D-85A6-0231277DFC52}"/>
              </a:ext>
            </a:extLst>
          </p:cNvPr>
          <p:cNvSpPr>
            <a:spLocks noGrp="1"/>
          </p:cNvSpPr>
          <p:nvPr>
            <p:ph type="title"/>
          </p:nvPr>
        </p:nvSpPr>
        <p:spPr>
          <a:xfrm>
            <a:off x="3434330" y="2554096"/>
            <a:ext cx="5541054" cy="2149412"/>
          </a:xfrm>
        </p:spPr>
        <p:txBody>
          <a:bodyPr vert="horz" lIns="91440" tIns="45720" rIns="91440" bIns="45720" rtlCol="0" anchor="b">
            <a:normAutofit/>
          </a:bodyPr>
          <a:lstStyle/>
          <a:p>
            <a:r>
              <a:rPr lang="en-US" sz="4800" dirty="0">
                <a:solidFill>
                  <a:srgbClr val="FFFFFF"/>
                </a:solidFill>
              </a:rPr>
              <a:t>Now check out CAIP L2.3 for Discussion &amp; Feedback</a:t>
            </a:r>
          </a:p>
        </p:txBody>
      </p:sp>
    </p:spTree>
    <p:extLst>
      <p:ext uri="{BB962C8B-B14F-4D97-AF65-F5344CB8AC3E}">
        <p14:creationId xmlns:p14="http://schemas.microsoft.com/office/powerpoint/2010/main" val="460223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73462-0196-0648-B92D-9DCF9A0207AB}"/>
              </a:ext>
            </a:extLst>
          </p:cNvPr>
          <p:cNvSpPr>
            <a:spLocks noGrp="1"/>
          </p:cNvSpPr>
          <p:nvPr>
            <p:ph type="title"/>
          </p:nvPr>
        </p:nvSpPr>
        <p:spPr/>
        <p:txBody>
          <a:bodyPr/>
          <a:lstStyle/>
          <a:p>
            <a:r>
              <a:rPr lang="en-US" dirty="0"/>
              <a:t>What’s Up Next?</a:t>
            </a:r>
          </a:p>
        </p:txBody>
      </p:sp>
      <p:grpSp>
        <p:nvGrpSpPr>
          <p:cNvPr id="3" name="Group 2">
            <a:extLst>
              <a:ext uri="{FF2B5EF4-FFF2-40B4-BE49-F238E27FC236}">
                <a16:creationId xmlns:a16="http://schemas.microsoft.com/office/drawing/2014/main" id="{79595E07-967A-E841-B66B-F12AB925FB21}"/>
              </a:ext>
            </a:extLst>
          </p:cNvPr>
          <p:cNvGrpSpPr/>
          <p:nvPr/>
        </p:nvGrpSpPr>
        <p:grpSpPr>
          <a:xfrm>
            <a:off x="1216149" y="2265860"/>
            <a:ext cx="9588271" cy="3275599"/>
            <a:chOff x="1216149" y="2265860"/>
            <a:chExt cx="9588271" cy="3275599"/>
          </a:xfrm>
        </p:grpSpPr>
        <p:sp>
          <p:nvSpPr>
            <p:cNvPr id="22" name="Hexagon 21">
              <a:extLst>
                <a:ext uri="{FF2B5EF4-FFF2-40B4-BE49-F238E27FC236}">
                  <a16:creationId xmlns:a16="http://schemas.microsoft.com/office/drawing/2014/main" id="{1A16A12E-C66B-4F49-A1B9-A18FEF91A227}"/>
                </a:ext>
              </a:extLst>
            </p:cNvPr>
            <p:cNvSpPr/>
            <p:nvPr/>
          </p:nvSpPr>
          <p:spPr>
            <a:xfrm>
              <a:off x="6467109" y="3102474"/>
              <a:ext cx="1639824" cy="154267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ResearchManagement</a:t>
              </a:r>
              <a:endParaRPr lang="en-US" sz="1600" dirty="0"/>
            </a:p>
          </p:txBody>
        </p:sp>
        <p:sp>
          <p:nvSpPr>
            <p:cNvPr id="24" name="Hexagon 23">
              <a:extLst>
                <a:ext uri="{FF2B5EF4-FFF2-40B4-BE49-F238E27FC236}">
                  <a16:creationId xmlns:a16="http://schemas.microsoft.com/office/drawing/2014/main" id="{C4D7CA0A-4F24-8F45-A3C6-DD0FFC1881D5}"/>
                </a:ext>
              </a:extLst>
            </p:cNvPr>
            <p:cNvSpPr/>
            <p:nvPr/>
          </p:nvSpPr>
          <p:spPr>
            <a:xfrm>
              <a:off x="7793748" y="2265860"/>
              <a:ext cx="1639824" cy="1542678"/>
            </a:xfrm>
            <a:prstGeom prst="hexag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Analytics &amp; Insights</a:t>
              </a:r>
            </a:p>
          </p:txBody>
        </p:sp>
        <p:sp>
          <p:nvSpPr>
            <p:cNvPr id="26" name="Hexagon 25">
              <a:extLst>
                <a:ext uri="{FF2B5EF4-FFF2-40B4-BE49-F238E27FC236}">
                  <a16:creationId xmlns:a16="http://schemas.microsoft.com/office/drawing/2014/main" id="{50EB0883-6523-0D4F-A8D7-CC5C9E8C42E9}"/>
                </a:ext>
              </a:extLst>
            </p:cNvPr>
            <p:cNvSpPr/>
            <p:nvPr/>
          </p:nvSpPr>
          <p:spPr>
            <a:xfrm>
              <a:off x="9164596" y="3054610"/>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Project Proposal &amp; </a:t>
              </a:r>
            </a:p>
            <a:p>
              <a:pPr algn="ctr"/>
              <a:r>
                <a:rPr lang="en-US" sz="1600" dirty="0">
                  <a:solidFill>
                    <a:srgbClr val="002060"/>
                  </a:solidFill>
                </a:rPr>
                <a:t>Critique</a:t>
              </a:r>
              <a:endParaRPr lang="en-US" dirty="0">
                <a:solidFill>
                  <a:srgbClr val="002060"/>
                </a:solidFill>
              </a:endParaRPr>
            </a:p>
          </p:txBody>
        </p:sp>
        <p:sp>
          <p:nvSpPr>
            <p:cNvPr id="27" name="Hexagon 26">
              <a:extLst>
                <a:ext uri="{FF2B5EF4-FFF2-40B4-BE49-F238E27FC236}">
                  <a16:creationId xmlns:a16="http://schemas.microsoft.com/office/drawing/2014/main" id="{60746FFE-C195-364B-9911-C8AC5667FEB0}"/>
                </a:ext>
              </a:extLst>
            </p:cNvPr>
            <p:cNvSpPr/>
            <p:nvPr/>
          </p:nvSpPr>
          <p:spPr>
            <a:xfrm>
              <a:off x="7795280" y="3913985"/>
              <a:ext cx="1639824" cy="1542678"/>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Standards &amp; Ethics</a:t>
              </a:r>
            </a:p>
          </p:txBody>
        </p:sp>
        <p:sp>
          <p:nvSpPr>
            <p:cNvPr id="28" name="Hexagon 27">
              <a:extLst>
                <a:ext uri="{FF2B5EF4-FFF2-40B4-BE49-F238E27FC236}">
                  <a16:creationId xmlns:a16="http://schemas.microsoft.com/office/drawing/2014/main" id="{81737DF9-81AC-8B4F-B7C9-C44D981A4823}"/>
                </a:ext>
              </a:extLst>
            </p:cNvPr>
            <p:cNvSpPr/>
            <p:nvPr/>
          </p:nvSpPr>
          <p:spPr>
            <a:xfrm>
              <a:off x="5138937" y="3937430"/>
              <a:ext cx="1639824" cy="1542678"/>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Sampling</a:t>
              </a:r>
            </a:p>
          </p:txBody>
        </p:sp>
        <p:sp>
          <p:nvSpPr>
            <p:cNvPr id="29" name="Hexagon 28">
              <a:extLst>
                <a:ext uri="{FF2B5EF4-FFF2-40B4-BE49-F238E27FC236}">
                  <a16:creationId xmlns:a16="http://schemas.microsoft.com/office/drawing/2014/main" id="{6B3F1F3B-C63D-1042-9260-6CCF85D466AC}"/>
                </a:ext>
              </a:extLst>
            </p:cNvPr>
            <p:cNvSpPr/>
            <p:nvPr/>
          </p:nvSpPr>
          <p:spPr>
            <a:xfrm>
              <a:off x="5096261" y="2306751"/>
              <a:ext cx="1639824" cy="154267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Survey Design</a:t>
              </a:r>
            </a:p>
          </p:txBody>
        </p:sp>
        <p:sp>
          <p:nvSpPr>
            <p:cNvPr id="30" name="Hexagon 29">
              <a:extLst>
                <a:ext uri="{FF2B5EF4-FFF2-40B4-BE49-F238E27FC236}">
                  <a16:creationId xmlns:a16="http://schemas.microsoft.com/office/drawing/2014/main" id="{96A46E68-1F1B-9B44-BC69-0B57CCCC597C}"/>
                </a:ext>
              </a:extLst>
            </p:cNvPr>
            <p:cNvSpPr/>
            <p:nvPr/>
          </p:nvSpPr>
          <p:spPr>
            <a:xfrm>
              <a:off x="3834383" y="3202863"/>
              <a:ext cx="1639824" cy="1542678"/>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Designs</a:t>
              </a:r>
            </a:p>
          </p:txBody>
        </p:sp>
        <p:sp>
          <p:nvSpPr>
            <p:cNvPr id="31" name="Hexagon 30">
              <a:extLst>
                <a:ext uri="{FF2B5EF4-FFF2-40B4-BE49-F238E27FC236}">
                  <a16:creationId xmlns:a16="http://schemas.microsoft.com/office/drawing/2014/main" id="{B77F83C3-A3DC-3342-98E7-574FF381142C}"/>
                </a:ext>
              </a:extLst>
            </p:cNvPr>
            <p:cNvSpPr/>
            <p:nvPr/>
          </p:nvSpPr>
          <p:spPr>
            <a:xfrm>
              <a:off x="2535935" y="3998781"/>
              <a:ext cx="1639824" cy="1542678"/>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Qual Methods</a:t>
              </a:r>
            </a:p>
          </p:txBody>
        </p:sp>
        <p:sp>
          <p:nvSpPr>
            <p:cNvPr id="32" name="Hexagon 31">
              <a:extLst>
                <a:ext uri="{FF2B5EF4-FFF2-40B4-BE49-F238E27FC236}">
                  <a16:creationId xmlns:a16="http://schemas.microsoft.com/office/drawing/2014/main" id="{0FE57F7A-C39F-0A41-90DA-2A3B450A7447}"/>
                </a:ext>
              </a:extLst>
            </p:cNvPr>
            <p:cNvSpPr/>
            <p:nvPr/>
          </p:nvSpPr>
          <p:spPr>
            <a:xfrm>
              <a:off x="2575559" y="2306556"/>
              <a:ext cx="1639824" cy="1542678"/>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Quant Methods</a:t>
              </a:r>
            </a:p>
          </p:txBody>
        </p:sp>
        <p:sp>
          <p:nvSpPr>
            <p:cNvPr id="33" name="Hexagon 32">
              <a:extLst>
                <a:ext uri="{FF2B5EF4-FFF2-40B4-BE49-F238E27FC236}">
                  <a16:creationId xmlns:a16="http://schemas.microsoft.com/office/drawing/2014/main" id="{B236360F-8BE5-3441-9911-0B99CF6DE8EF}"/>
                </a:ext>
              </a:extLst>
            </p:cNvPr>
            <p:cNvSpPr/>
            <p:nvPr/>
          </p:nvSpPr>
          <p:spPr>
            <a:xfrm>
              <a:off x="1216149" y="3102474"/>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Exam</a:t>
              </a:r>
            </a:p>
          </p:txBody>
        </p:sp>
      </p:grpSp>
    </p:spTree>
    <p:extLst>
      <p:ext uri="{BB962C8B-B14F-4D97-AF65-F5344CB8AC3E}">
        <p14:creationId xmlns:p14="http://schemas.microsoft.com/office/powerpoint/2010/main" val="3959657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471</Words>
  <Application>Microsoft Macintosh PowerPoint</Application>
  <PresentationFormat>Widescreen</PresentationFormat>
  <Paragraphs>65</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Elephant</vt:lpstr>
      <vt:lpstr>BrushVTI</vt:lpstr>
      <vt:lpstr>CAIP Canada Exam Prep Seminar: Qualitative Methods: Practice Questions</vt:lpstr>
      <vt:lpstr>Before you begin!</vt:lpstr>
      <vt:lpstr>Prepare Screener and Guide</vt:lpstr>
      <vt:lpstr>Underline &amp; Identify Competencies Tested</vt:lpstr>
      <vt:lpstr>Prepare Screener and Guide</vt:lpstr>
      <vt:lpstr>Another Example Question</vt:lpstr>
      <vt:lpstr>Compare and Contrast Live vs Online Groups</vt:lpstr>
      <vt:lpstr>Now check out CAIP L2.3 for Discussion &amp; Feedback</vt:lpstr>
      <vt:lpstr>What’s 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CAIP Canada Exam Prep Seminar: Qualitative Methods: Practice Questions</dc:title>
  <dc:creator>Robert Wong</dc:creator>
  <cp:lastModifiedBy>Robert Wong</cp:lastModifiedBy>
  <cp:revision>4</cp:revision>
  <dcterms:created xsi:type="dcterms:W3CDTF">2020-07-29T20:49:12Z</dcterms:created>
  <dcterms:modified xsi:type="dcterms:W3CDTF">2020-09-09T19:38:34Z</dcterms:modified>
</cp:coreProperties>
</file>