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1"/>
  </p:notesMasterIdLst>
  <p:sldIdLst>
    <p:sldId id="256" r:id="rId2"/>
    <p:sldId id="258" r:id="rId3"/>
    <p:sldId id="288" r:id="rId4"/>
    <p:sldId id="281" r:id="rId5"/>
    <p:sldId id="305" r:id="rId6"/>
    <p:sldId id="290" r:id="rId7"/>
    <p:sldId id="306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7" r:id="rId18"/>
    <p:sldId id="264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id Khoury" initials="MK" lastIdx="4" clrIdx="0">
    <p:extLst>
      <p:ext uri="{19B8F6BF-5375-455C-9EA6-DF929625EA0E}">
        <p15:presenceInfo xmlns:p15="http://schemas.microsoft.com/office/powerpoint/2012/main" userId="ee1a7e3536d68f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/>
    <p:restoredTop sz="96327"/>
  </p:normalViewPr>
  <p:slideViewPr>
    <p:cSldViewPr snapToGrid="0" snapToObjects="1">
      <p:cViewPr varScale="1">
        <p:scale>
          <a:sx n="105" d="100"/>
          <a:sy n="105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553703821012039"/>
          <c:y val="0.92346891046979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Capacity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4.5</c:v>
                </c:pt>
                <c:pt idx="1">
                  <c:v>4.2</c:v>
                </c:pt>
                <c:pt idx="2">
                  <c:v>2.1</c:v>
                </c:pt>
                <c:pt idx="3">
                  <c:v>3.6</c:v>
                </c:pt>
                <c:pt idx="4">
                  <c:v>1.5</c:v>
                </c:pt>
                <c:pt idx="5">
                  <c:v>3.8</c:v>
                </c:pt>
                <c:pt idx="6">
                  <c:v>1.7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3.5</c:v>
                </c:pt>
                <c:pt idx="1">
                  <c:v>4.3</c:v>
                </c:pt>
                <c:pt idx="2">
                  <c:v>2</c:v>
                </c:pt>
                <c:pt idx="3">
                  <c:v>4.5</c:v>
                </c:pt>
                <c:pt idx="4">
                  <c:v>1.5</c:v>
                </c:pt>
                <c:pt idx="5">
                  <c:v>2.8</c:v>
                </c:pt>
                <c:pt idx="6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13-1346-88B3-A1DDCAA36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274832"/>
        <c:axId val="772012256"/>
      </c:scatterChart>
      <c:valAx>
        <c:axId val="75127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012256"/>
        <c:crosses val="autoZero"/>
        <c:crossBetween val="midCat"/>
      </c:valAx>
      <c:valAx>
        <c:axId val="77201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274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1T16:14:31.212" idx="4">
    <p:pos x="5852" y="169"/>
    <p:text>I created this slide, feel free to edit but I think it is important to address - this has been making my design abilities compromised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0.0647</cdr:x>
      <cdr:y>0.12103</cdr:y>
    </cdr:from>
    <cdr:to>
      <cdr:x>0.96765</cdr:x>
      <cdr:y>0.92162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4C990FBB-B785-8145-B201-F979A2558FD0}"/>
            </a:ext>
          </a:extLst>
        </cdr:cNvPr>
        <cdr:cNvCxnSpPr/>
      </cdr:nvCxnSpPr>
      <cdr:spPr>
        <a:xfrm xmlns:a="http://schemas.openxmlformats.org/drawingml/2006/main" flipV="1">
          <a:off x="424873" y="599008"/>
          <a:ext cx="5929745" cy="39624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1CB6-3878-BC4D-A04D-959B8843FAC3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C671-CF75-2D47-828E-E89CD683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4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564F-81FE-A44C-9319-B090CEA0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A6BC3-DE9F-F044-A689-1D98049F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A86CC-365C-3E4C-B1FE-4088B5BC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39AF9-CACA-CF45-9F8E-E4AAE31D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024" y="537352"/>
            <a:ext cx="8875777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3" y="1422374"/>
            <a:ext cx="8875777" cy="474982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E8A17676-BBA3-8648-817C-88B0B2BBC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6" y="585029"/>
            <a:ext cx="8848344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5456" y="1517727"/>
            <a:ext cx="428853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F78C106-4DD9-2D4E-97E1-A442F73F2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71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C48E3-3BBD-43C0-9052-E805107A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381B0-DFEF-3B4A-A7A0-C0EFC57F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5896" y="3493008"/>
            <a:ext cx="4974999" cy="1277021"/>
          </a:xfrm>
        </p:spPr>
        <p:txBody>
          <a:bodyPr anchor="b">
            <a:normAutofit fontScale="90000"/>
          </a:bodyPr>
          <a:lstStyle/>
          <a:p>
            <a:r>
              <a:rPr lang="en-US" sz="3100" dirty="0"/>
              <a:t>CAIP Canada</a:t>
            </a:r>
            <a:br>
              <a:rPr lang="en-US" sz="3100" dirty="0"/>
            </a:br>
            <a:r>
              <a:rPr lang="en-US" sz="3100" dirty="0"/>
              <a:t>Exam Prep Seminar:</a:t>
            </a:r>
            <a:br>
              <a:rPr lang="en-US" sz="4000" dirty="0"/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Questionnaire “Survey”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DA536-BC59-7942-940E-D5210D50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896" y="5010912"/>
            <a:ext cx="4478070" cy="866843"/>
          </a:xfrm>
        </p:spPr>
        <p:txBody>
          <a:bodyPr>
            <a:normAutofit/>
          </a:bodyPr>
          <a:lstStyle/>
          <a:p>
            <a:r>
              <a:rPr lang="en-US" sz="2000" dirty="0"/>
              <a:t>Robert A. G. Wong, </a:t>
            </a:r>
            <a:r>
              <a:rPr lang="en-US" sz="1400" dirty="0"/>
              <a:t>CAIP, FCRIC</a:t>
            </a:r>
            <a:endParaRPr lang="en-US" sz="2000" dirty="0"/>
          </a:p>
          <a:p>
            <a:r>
              <a:rPr lang="en-US" sz="1600" dirty="0"/>
              <a:t>May 2020</a:t>
            </a:r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5AE554DC-830E-6042-9E04-4CD8E27EE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437" y="408079"/>
            <a:ext cx="6442203" cy="24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B1E46-A2E6-254C-934C-4F61BEB1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93" y="23303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Writing Question for Measurement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5504-2706-D34A-B016-2551C15D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124586" cy="3843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Try to collect highest order when possible (always able to collapse)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Let’s examine Age as a variable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Nominal - just categories, no mathematical relationship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Ordinal – relationship but no magnitude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Interval – Relationship &amp; magnitude (twice as old)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Ratio – Relationship &amp; zero has a meaning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Write a question about age for each measurement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E8EB1BB9-F264-4046-A722-8A65A9F2ED44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/>
              <a:t>Survey Design</a:t>
            </a:r>
          </a:p>
        </p:txBody>
      </p:sp>
      <p:pic>
        <p:nvPicPr>
          <p:cNvPr id="6" name="Picture 5" descr="A person sitting on a bench&#10;&#10;Description automatically generated">
            <a:extLst>
              <a:ext uri="{FF2B5EF4-FFF2-40B4-BE49-F238E27FC236}">
                <a16:creationId xmlns:a16="http://schemas.microsoft.com/office/drawing/2014/main" id="{E9707B15-3098-344D-B9DE-17F5514C9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5" r="10014" b="-1"/>
          <a:stretch/>
        </p:blipFill>
        <p:spPr>
          <a:xfrm>
            <a:off x="6800986" y="-1238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Freeform: Shape 6" descr="Tag=AccentColor&#10;Flavor=Light&#10;Target=Fill">
            <a:extLst>
              <a:ext uri="{FF2B5EF4-FFF2-40B4-BE49-F238E27FC236}">
                <a16:creationId xmlns:a16="http://schemas.microsoft.com/office/drawing/2014/main" id="{BDB7F7D5-9CD4-B347-8C67-ED2DD1443A08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2" name="Picture 11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A5934B7D-E266-A340-A083-45C4BFB25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926BB-0296-8E48-A938-A668D145F72E}"/>
              </a:ext>
            </a:extLst>
          </p:cNvPr>
          <p:cNvSpPr txBox="1"/>
          <p:nvPr/>
        </p:nvSpPr>
        <p:spPr>
          <a:xfrm rot="16200000">
            <a:off x="11659715" y="5888736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@</a:t>
            </a:r>
            <a:r>
              <a:rPr lang="en-US" sz="1200" dirty="0" err="1"/>
              <a:t>Maskot</a:t>
            </a:r>
            <a:r>
              <a:rPr lang="en-US" sz="1200" dirty="0"/>
              <a:t>/Adobe Stock</a:t>
            </a:r>
          </a:p>
        </p:txBody>
      </p:sp>
    </p:spTree>
    <p:extLst>
      <p:ext uri="{BB962C8B-B14F-4D97-AF65-F5344CB8AC3E}">
        <p14:creationId xmlns:p14="http://schemas.microsoft.com/office/powerpoint/2010/main" val="21708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8C219F-6EFA-244A-A28B-12BB57A2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/>
              <a:t>Writing Question for Measurement Scale</a:t>
            </a:r>
          </a:p>
        </p:txBody>
      </p:sp>
      <p:pic>
        <p:nvPicPr>
          <p:cNvPr id="6" name="Picture 5" descr="A person sitting on a bench&#10;&#10;Description automatically generated">
            <a:extLst>
              <a:ext uri="{FF2B5EF4-FFF2-40B4-BE49-F238E27FC236}">
                <a16:creationId xmlns:a16="http://schemas.microsoft.com/office/drawing/2014/main" id="{ED99A503-DB42-434A-9A3B-9C7ED053F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6" r="9195" b="-1"/>
          <a:stretch/>
        </p:blipFill>
        <p:spPr>
          <a:xfrm>
            <a:off x="-393488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CC9B-C31D-654B-B71A-E7DA4B2DD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081" y="2172430"/>
            <a:ext cx="6421423" cy="3843666"/>
          </a:xfrm>
        </p:spPr>
        <p:txBody>
          <a:bodyPr>
            <a:noAutofit/>
          </a:bodyPr>
          <a:lstStyle/>
          <a:p>
            <a:r>
              <a:rPr lang="en-US" sz="1800" dirty="0"/>
              <a:t>Let’s examine Age as a variable</a:t>
            </a:r>
          </a:p>
          <a:p>
            <a:pPr lvl="1"/>
            <a:r>
              <a:rPr lang="en-US" sz="1800" dirty="0"/>
              <a:t>Nominal – Are you over 18?    </a:t>
            </a:r>
          </a:p>
          <a:p>
            <a:pPr lvl="5"/>
            <a:r>
              <a:rPr lang="en-US" dirty="0"/>
              <a:t>Yes   No</a:t>
            </a:r>
          </a:p>
          <a:p>
            <a:pPr lvl="5"/>
            <a:endParaRPr lang="en-US" dirty="0"/>
          </a:p>
          <a:p>
            <a:pPr lvl="1"/>
            <a:r>
              <a:rPr lang="en-US" sz="1800" dirty="0"/>
              <a:t>Ordinal – Which age group do you fall within?</a:t>
            </a:r>
          </a:p>
          <a:p>
            <a:pPr lvl="2"/>
            <a:r>
              <a:rPr lang="en-US" sz="1800" dirty="0"/>
              <a:t>Under 18   18-34    35-44   45-74   75 or older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/>
              <a:t>Interval – Into which age group do you fall?</a:t>
            </a:r>
          </a:p>
          <a:p>
            <a:pPr lvl="2"/>
            <a:r>
              <a:rPr lang="en-US" sz="1800" dirty="0"/>
              <a:t>Under 18   18-34    35-44   45-54   55-64   65-74    75 or older</a:t>
            </a:r>
          </a:p>
          <a:p>
            <a:pPr marL="914400" lvl="2" indent="0">
              <a:buNone/>
            </a:pPr>
            <a:endParaRPr lang="en-US" sz="1800" dirty="0"/>
          </a:p>
          <a:p>
            <a:pPr lvl="1"/>
            <a:r>
              <a:rPr lang="en-US" sz="1800" dirty="0"/>
              <a:t>Ratio – Please tell us your age?</a:t>
            </a:r>
          </a:p>
          <a:p>
            <a:pPr lvl="4"/>
            <a:r>
              <a:rPr lang="en-US" dirty="0"/>
              <a:t>________ years</a:t>
            </a:r>
          </a:p>
          <a:p>
            <a:endParaRPr lang="en-US" sz="180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0BD677C-42F6-444E-9077-0902ED54E4AF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Survey Design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758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92CE-F469-B549-93C5-8BED37B2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Wording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45BF4-B4EB-6942-A6D1-17AAA44006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cs typeface="ＭＳ Ｐゴシック" charset="0"/>
              </a:rPr>
              <a:t>Collectively exhaustive</a:t>
            </a:r>
          </a:p>
          <a:p>
            <a:pPr lvl="1"/>
            <a:r>
              <a:rPr lang="en-US" sz="1600" dirty="0"/>
              <a:t>All possible choices offered</a:t>
            </a:r>
          </a:p>
          <a:p>
            <a:pPr lvl="1"/>
            <a:r>
              <a:rPr lang="en-US" sz="1600" dirty="0"/>
              <a:t>Use </a:t>
            </a:r>
            <a:r>
              <a:rPr lang="ja-JP" altLang="en-US" sz="1600"/>
              <a:t>“</a:t>
            </a:r>
            <a:r>
              <a:rPr lang="en-US" sz="1600" dirty="0"/>
              <a:t>other</a:t>
            </a:r>
            <a:r>
              <a:rPr lang="ja-JP" altLang="en-US" sz="1600"/>
              <a:t>”</a:t>
            </a:r>
            <a:r>
              <a:rPr lang="en-US" sz="1600" dirty="0"/>
              <a:t> as an option but be prepared for high response if not well thought out</a:t>
            </a:r>
          </a:p>
          <a:p>
            <a:pPr lvl="1"/>
            <a:endParaRPr lang="en-US" sz="1600" dirty="0"/>
          </a:p>
          <a:p>
            <a:r>
              <a:rPr lang="en-US" dirty="0">
                <a:cs typeface="ＭＳ Ｐゴシック" charset="0"/>
              </a:rPr>
              <a:t>Mutually exclusive</a:t>
            </a:r>
          </a:p>
          <a:p>
            <a:pPr lvl="1"/>
            <a:r>
              <a:rPr lang="en-US" sz="1600" dirty="0"/>
              <a:t>No overlapping categories</a:t>
            </a:r>
          </a:p>
          <a:p>
            <a:pPr lvl="2"/>
            <a:r>
              <a:rPr lang="en-US" sz="1400" dirty="0"/>
              <a:t>Age 20-30 30-40 40-50</a:t>
            </a:r>
          </a:p>
          <a:p>
            <a:pPr lvl="2"/>
            <a:r>
              <a:rPr lang="en-US" sz="1400" dirty="0"/>
              <a:t>What type of vehicle do you drive?</a:t>
            </a:r>
          </a:p>
          <a:p>
            <a:pPr lvl="3"/>
            <a:r>
              <a:rPr lang="en-US" sz="1200" dirty="0"/>
              <a:t>Mazda, SUV, Compact, Flex, Fiat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B988-90AF-7548-9639-37BF1992F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1" y="1533974"/>
            <a:ext cx="4700709" cy="4638226"/>
          </a:xfrm>
        </p:spPr>
        <p:txBody>
          <a:bodyPr/>
          <a:lstStyle/>
          <a:p>
            <a:r>
              <a:rPr lang="en-US" dirty="0"/>
              <a:t>Vague Questions</a:t>
            </a:r>
          </a:p>
          <a:p>
            <a:pPr lvl="1"/>
            <a:r>
              <a:rPr lang="en-US" dirty="0"/>
              <a:t>Need context of situation such as timeframe</a:t>
            </a:r>
          </a:p>
          <a:p>
            <a:pPr lvl="2"/>
            <a:r>
              <a:rPr lang="en-US" dirty="0"/>
              <a:t>How often do you bike?</a:t>
            </a:r>
          </a:p>
          <a:p>
            <a:pPr lvl="3"/>
            <a:r>
              <a:rPr lang="en-US" dirty="0"/>
              <a:t>Mtn, road, gravel</a:t>
            </a:r>
          </a:p>
          <a:p>
            <a:pPr lvl="3"/>
            <a:r>
              <a:rPr lang="en-US" dirty="0"/>
              <a:t>During a week, season, holidays</a:t>
            </a:r>
          </a:p>
          <a:p>
            <a:pPr lvl="3"/>
            <a:r>
              <a:rPr lang="en-US" dirty="0"/>
              <a:t>In B.C. or anywhere</a:t>
            </a:r>
          </a:p>
          <a:p>
            <a:pPr lvl="2"/>
            <a:r>
              <a:rPr lang="en-US" dirty="0"/>
              <a:t>None, few times, a little, some, lots</a:t>
            </a:r>
          </a:p>
          <a:p>
            <a:pPr lvl="1"/>
            <a:r>
              <a:rPr lang="en-US" dirty="0"/>
              <a:t>Undecided &amp; Don’t Know mean different things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272E58E-5CF4-834C-BF9E-A2655BA751FF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34663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F27A35-BE22-D241-8F9C-CC1C0A23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Wording 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C54FC-50ED-6149-A631-C23154F3F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3" y="1422374"/>
            <a:ext cx="8875777" cy="1869466"/>
          </a:xfrm>
        </p:spPr>
        <p:txBody>
          <a:bodyPr/>
          <a:lstStyle/>
          <a:p>
            <a:r>
              <a:rPr lang="en-US" sz="2400" dirty="0"/>
              <a:t>Loaded response scales</a:t>
            </a:r>
          </a:p>
          <a:p>
            <a:pPr lvl="1"/>
            <a:r>
              <a:rPr lang="en-US" sz="2000" dirty="0"/>
              <a:t>Tremendous, excellent, very good, good, poor</a:t>
            </a:r>
          </a:p>
          <a:p>
            <a:pPr lvl="1"/>
            <a:r>
              <a:rPr lang="en-US" sz="2000" dirty="0"/>
              <a:t>Don’t need to invent, many examples in public domain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24F7D-33F9-4843-B0BD-8FA04B00FF9F}"/>
              </a:ext>
            </a:extLst>
          </p:cNvPr>
          <p:cNvSpPr/>
          <p:nvPr/>
        </p:nvSpPr>
        <p:spPr>
          <a:xfrm>
            <a:off x="950976" y="3566161"/>
            <a:ext cx="109362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accent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completely disagree   somewhat disagree   somewhat agree   completely agree</a:t>
            </a: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chemeClr val="accent2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not important at all   somewhat unimportant   somewhat important   very important</a:t>
            </a:r>
          </a:p>
          <a:p>
            <a:pPr algn="ctr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BCAF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completely dissatisfied  somewhat dissatisfied  somewhat satisfied  completely satisfied</a:t>
            </a: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rgbClr val="BCAF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definitely no   probably no   probably yes   definitely yes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A82884-AFE0-774B-B289-F0E3CF7DDB0F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75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95FE-123B-1F4F-9244-F6251497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7F57-E242-6F4A-ABE7-35EF1D4095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Loaded questions</a:t>
            </a:r>
          </a:p>
          <a:p>
            <a:pPr lvl="1"/>
            <a:r>
              <a:rPr lang="en-US" sz="1900" dirty="0"/>
              <a:t>Especially on attitude statements and must be careful of double negative</a:t>
            </a:r>
          </a:p>
          <a:p>
            <a:pPr lvl="2"/>
            <a:r>
              <a:rPr lang="en-US" sz="1900" dirty="0"/>
              <a:t>“Avoiding an anti-racist organization is not a priority for me”</a:t>
            </a:r>
          </a:p>
          <a:p>
            <a:pPr lvl="1"/>
            <a:r>
              <a:rPr lang="en-US" sz="1900" dirty="0"/>
              <a:t>Intermix the statements to avoid straight liners</a:t>
            </a:r>
          </a:p>
          <a:p>
            <a:pPr lvl="1"/>
            <a:r>
              <a:rPr lang="en-US" sz="1900" dirty="0"/>
              <a:t>Ask matching questions</a:t>
            </a:r>
          </a:p>
          <a:p>
            <a:pPr lvl="2"/>
            <a:r>
              <a:rPr lang="en-US" sz="1900" dirty="0"/>
              <a:t>What one likes?</a:t>
            </a:r>
          </a:p>
          <a:p>
            <a:pPr lvl="2"/>
            <a:r>
              <a:rPr lang="en-US" sz="1900" dirty="0"/>
              <a:t>What one dislikes?</a:t>
            </a:r>
          </a:p>
          <a:p>
            <a:pPr lvl="1"/>
            <a:r>
              <a:rPr lang="en-US" sz="1900" dirty="0"/>
              <a:t>Randomize or rotate response categories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D2E35-837B-144A-A217-47A2B6EA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50862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Double-barreled questions</a:t>
            </a:r>
          </a:p>
          <a:p>
            <a:pPr lvl="1"/>
            <a:r>
              <a:rPr lang="en-US" dirty="0"/>
              <a:t>Easier to spot on key words such as helpfulness and courteous</a:t>
            </a:r>
          </a:p>
          <a:p>
            <a:pPr lvl="1"/>
            <a:r>
              <a:rPr lang="en-US" dirty="0"/>
              <a:t>More difficult to spot in a statement </a:t>
            </a:r>
          </a:p>
          <a:p>
            <a:pPr lvl="2"/>
            <a:r>
              <a:rPr lang="en-US" dirty="0"/>
              <a:t>I just need time! I need time for myself as well as quality time with my child	</a:t>
            </a:r>
          </a:p>
          <a:p>
            <a:r>
              <a:rPr lang="en-US" dirty="0"/>
              <a:t>Contingency questions</a:t>
            </a:r>
          </a:p>
          <a:p>
            <a:pPr lvl="1"/>
            <a:r>
              <a:rPr lang="en-US" dirty="0"/>
              <a:t>Sometimes you can combine two questions into one: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this your first visit to this store?</a:t>
            </a:r>
          </a:p>
          <a:p>
            <a:pPr lvl="1"/>
            <a:r>
              <a:rPr lang="en-US" dirty="0"/>
              <a:t>How many times do you visit in a season?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many times have you visited the store in the past season? </a:t>
            </a:r>
          </a:p>
          <a:p>
            <a:pPr lvl="1"/>
            <a:r>
              <a:rPr lang="en-US" dirty="0"/>
              <a:t>My first time  2   3-5   6-10 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58319CF-3092-044E-93FF-9232590797ED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16674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5ADD-0289-F246-AFDC-8610CBAC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3C9D-5191-3B4C-8592-5D30F2655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5456" y="1517726"/>
            <a:ext cx="4288536" cy="49013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Validity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Measuring what you want to measure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Economic impact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How many days? vs How many nights?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Using common attitude scales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Which diagram represents: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500" dirty="0">
                <a:ea typeface="ＭＳ Ｐゴシック" charset="0"/>
              </a:rPr>
              <a:t>High validity &amp; high reliability?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500" dirty="0">
                <a:ea typeface="ＭＳ Ｐゴシック" charset="0"/>
              </a:rPr>
              <a:t>Low validity &amp; high reliability?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500" dirty="0">
                <a:ea typeface="ＭＳ Ｐゴシック" charset="0"/>
              </a:rPr>
              <a:t>Low validity &amp; low reliability?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F3F9F-6544-6847-85FE-34678F73B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325211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Sensitivity</a:t>
            </a:r>
          </a:p>
          <a:p>
            <a:pPr lvl="1"/>
            <a:r>
              <a:rPr lang="en-US" dirty="0">
                <a:ea typeface="ＭＳ Ｐゴシック" charset="0"/>
              </a:rPr>
              <a:t>Detail of the range of responses</a:t>
            </a:r>
          </a:p>
          <a:p>
            <a:pPr lvl="1"/>
            <a:r>
              <a:rPr lang="en-US" dirty="0">
                <a:ea typeface="ＭＳ Ｐゴシック" charset="0"/>
              </a:rPr>
              <a:t>1-10 scale, 1-7, 1-4 vs 1-5</a:t>
            </a:r>
          </a:p>
          <a:p>
            <a:pPr lvl="1"/>
            <a:r>
              <a:rPr lang="en-US" dirty="0">
                <a:ea typeface="ＭＳ Ｐゴシック" charset="0"/>
              </a:rPr>
              <a:t>Measure degree of differences vs opposites</a:t>
            </a:r>
          </a:p>
          <a:p>
            <a:pPr lvl="1"/>
            <a:r>
              <a:rPr lang="en-US" dirty="0">
                <a:ea typeface="ＭＳ Ｐゴシック" charset="0"/>
              </a:rPr>
              <a:t>How long have you lived in Toronto?</a:t>
            </a:r>
          </a:p>
          <a:p>
            <a:pPr lvl="2"/>
            <a:r>
              <a:rPr lang="en-US" dirty="0">
                <a:ea typeface="ＭＳ Ｐゴシック" charset="0"/>
              </a:rPr>
              <a:t>&lt;3 4-5 6-9 10+</a:t>
            </a:r>
          </a:p>
          <a:p>
            <a:pPr lvl="2"/>
            <a:r>
              <a:rPr lang="en-US" dirty="0">
                <a:ea typeface="ＭＳ Ｐゴシック" charset="0"/>
              </a:rPr>
              <a:t>Not sensitive in high end for further subgroup analysis</a:t>
            </a:r>
            <a:endParaRPr lang="en-CA" dirty="0">
              <a:ea typeface="ＭＳ Ｐゴシック" charset="0"/>
            </a:endParaRPr>
          </a:p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F5A9B3-7216-1447-AE2C-0119E43B504D}"/>
              </a:ext>
            </a:extLst>
          </p:cNvPr>
          <p:cNvGrpSpPr/>
          <p:nvPr/>
        </p:nvGrpSpPr>
        <p:grpSpPr>
          <a:xfrm>
            <a:off x="3163824" y="4405091"/>
            <a:ext cx="2971800" cy="762000"/>
            <a:chOff x="1908048" y="4578273"/>
            <a:chExt cx="2971800" cy="762000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0058B7E2-9D11-F04B-B97E-9844EADEB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848" y="4578273"/>
              <a:ext cx="838200" cy="762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id="{43F1747D-FD79-EB4F-A2FE-BED2D183C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710" y="4927523"/>
              <a:ext cx="64477" cy="63500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4">
              <a:extLst>
                <a:ext uri="{FF2B5EF4-FFF2-40B4-BE49-F238E27FC236}">
                  <a16:creationId xmlns:a16="http://schemas.microsoft.com/office/drawing/2014/main" id="{0C009F22-0DC2-2647-B955-629DCF274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710" y="4927523"/>
              <a:ext cx="64477" cy="63500"/>
            </a:xfrm>
            <a:prstGeom prst="flowChartConnector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5">
              <a:extLst>
                <a:ext uri="{FF2B5EF4-FFF2-40B4-BE49-F238E27FC236}">
                  <a16:creationId xmlns:a16="http://schemas.microsoft.com/office/drawing/2014/main" id="{3FB0EAFE-4A34-5948-AFFD-B95888F65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948" y="4895773"/>
              <a:ext cx="64477" cy="63500"/>
            </a:xfrm>
            <a:prstGeom prst="flowChartConnector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id="{F7182BF1-511C-AA4C-8FA0-52CA7080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471" y="4895773"/>
              <a:ext cx="64477" cy="63500"/>
            </a:xfrm>
            <a:prstGeom prst="flowChartConnector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7">
              <a:extLst>
                <a:ext uri="{FF2B5EF4-FFF2-40B4-BE49-F238E27FC236}">
                  <a16:creationId xmlns:a16="http://schemas.microsoft.com/office/drawing/2014/main" id="{B7E91DC3-F403-6B41-A7B8-5F2E96684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948" y="4959273"/>
              <a:ext cx="64477" cy="63500"/>
            </a:xfrm>
            <a:prstGeom prst="flowChartConnector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32">
              <a:extLst>
                <a:ext uri="{FF2B5EF4-FFF2-40B4-BE49-F238E27FC236}">
                  <a16:creationId xmlns:a16="http://schemas.microsoft.com/office/drawing/2014/main" id="{1FCA0675-2CAB-654C-ADE5-B4270148C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1648" y="4578273"/>
              <a:ext cx="838200" cy="762000"/>
              <a:chOff x="960" y="2832"/>
              <a:chExt cx="624" cy="57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3" name="Oval 4">
                <a:extLst>
                  <a:ext uri="{FF2B5EF4-FFF2-40B4-BE49-F238E27FC236}">
                    <a16:creationId xmlns:a16="http://schemas.microsoft.com/office/drawing/2014/main" id="{762C9BF6-1218-C740-8C3D-028718092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624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0">
                <a:extLst>
                  <a:ext uri="{FF2B5EF4-FFF2-40B4-BE49-F238E27FC236}">
                    <a16:creationId xmlns:a16="http://schemas.microsoft.com/office/drawing/2014/main" id="{54E14CB3-71F0-314F-9349-3B9F75692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976"/>
                <a:ext cx="240" cy="336"/>
                <a:chOff x="1152" y="2976"/>
                <a:chExt cx="240" cy="336"/>
              </a:xfrm>
              <a:grpFill/>
            </p:grpSpPr>
            <p:sp>
              <p:nvSpPr>
                <p:cNvPr id="15" name="AutoShape 18">
                  <a:extLst>
                    <a:ext uri="{FF2B5EF4-FFF2-40B4-BE49-F238E27FC236}">
                      <a16:creationId xmlns:a16="http://schemas.microsoft.com/office/drawing/2014/main" id="{D9FBEC60-BE2B-C149-803F-8CD1087735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3024"/>
                  <a:ext cx="48" cy="48"/>
                </a:xfrm>
                <a:prstGeom prst="flowChartConnector">
                  <a:avLst/>
                </a:prstGeom>
                <a:solidFill>
                  <a:srgbClr val="00206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AutoShape 19">
                  <a:extLst>
                    <a:ext uri="{FF2B5EF4-FFF2-40B4-BE49-F238E27FC236}">
                      <a16:creationId xmlns:a16="http://schemas.microsoft.com/office/drawing/2014/main" id="{9627E00F-0C20-6B4F-ABBE-20DEE5A52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2976"/>
                  <a:ext cx="48" cy="48"/>
                </a:xfrm>
                <a:prstGeom prst="flowChartConnector">
                  <a:avLst/>
                </a:prstGeom>
                <a:solidFill>
                  <a:srgbClr val="00206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20">
                  <a:extLst>
                    <a:ext uri="{FF2B5EF4-FFF2-40B4-BE49-F238E27FC236}">
                      <a16:creationId xmlns:a16="http://schemas.microsoft.com/office/drawing/2014/main" id="{9FB2BE8A-5C7F-8945-8F9C-67518190A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48" cy="48"/>
                </a:xfrm>
                <a:prstGeom prst="flowChartConnector">
                  <a:avLst/>
                </a:prstGeom>
                <a:solidFill>
                  <a:srgbClr val="00206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21">
                  <a:extLst>
                    <a:ext uri="{FF2B5EF4-FFF2-40B4-BE49-F238E27FC236}">
                      <a16:creationId xmlns:a16="http://schemas.microsoft.com/office/drawing/2014/main" id="{4210A47D-B8FD-BB41-81FC-6A0789829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3216"/>
                  <a:ext cx="48" cy="48"/>
                </a:xfrm>
                <a:prstGeom prst="flowChartConnector">
                  <a:avLst/>
                </a:prstGeom>
                <a:solidFill>
                  <a:srgbClr val="00206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utoShape 22">
                  <a:extLst>
                    <a:ext uri="{FF2B5EF4-FFF2-40B4-BE49-F238E27FC236}">
                      <a16:creationId xmlns:a16="http://schemas.microsoft.com/office/drawing/2014/main" id="{514243BB-44DC-1C4C-B400-EA47684A2B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48" cy="48"/>
                </a:xfrm>
                <a:prstGeom prst="flowChartConnector">
                  <a:avLst/>
                </a:prstGeom>
                <a:solidFill>
                  <a:srgbClr val="00206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818B7640-CF41-6448-9AC2-37A39662D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048" y="4578273"/>
              <a:ext cx="762000" cy="762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5">
              <a:extLst>
                <a:ext uri="{FF2B5EF4-FFF2-40B4-BE49-F238E27FC236}">
                  <a16:creationId xmlns:a16="http://schemas.microsoft.com/office/drawing/2014/main" id="{1010085E-05D6-1B42-AD2F-46B49745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548" y="4786091"/>
              <a:ext cx="63500" cy="69273"/>
            </a:xfrm>
            <a:prstGeom prst="flowChartConnector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6">
              <a:extLst>
                <a:ext uri="{FF2B5EF4-FFF2-40B4-BE49-F238E27FC236}">
                  <a16:creationId xmlns:a16="http://schemas.microsoft.com/office/drawing/2014/main" id="{F72552DD-5C54-284F-9BDF-C06BCE0D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48" y="4786091"/>
              <a:ext cx="63500" cy="69273"/>
            </a:xfrm>
            <a:prstGeom prst="flowChartConnector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7">
              <a:extLst>
                <a:ext uri="{FF2B5EF4-FFF2-40B4-BE49-F238E27FC236}">
                  <a16:creationId xmlns:a16="http://schemas.microsoft.com/office/drawing/2014/main" id="{91292A1A-A0EE-6740-BC1D-0E48C4DD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548" y="4786091"/>
              <a:ext cx="63500" cy="69273"/>
            </a:xfrm>
            <a:prstGeom prst="flowChartConnector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9">
              <a:extLst>
                <a:ext uri="{FF2B5EF4-FFF2-40B4-BE49-F238E27FC236}">
                  <a16:creationId xmlns:a16="http://schemas.microsoft.com/office/drawing/2014/main" id="{C2630242-C7C5-074D-AE65-1D577FB22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48" y="4855364"/>
              <a:ext cx="63500" cy="69273"/>
            </a:xfrm>
            <a:prstGeom prst="flowChartConnector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" name="Object 23">
            <a:extLst>
              <a:ext uri="{FF2B5EF4-FFF2-40B4-BE49-F238E27FC236}">
                <a16:creationId xmlns:a16="http://schemas.microsoft.com/office/drawing/2014/main" id="{3700EE3F-0ED4-F84A-8A99-9E9B9554F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62542"/>
              </p:ext>
            </p:extLst>
          </p:nvPr>
        </p:nvGraphicFramePr>
        <p:xfrm>
          <a:off x="8377364" y="4651425"/>
          <a:ext cx="19065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hart" r:id="rId3" imgW="3810000" imgH="4114800" progId="MSGraph.Chart.8">
                  <p:embed followColorScheme="full"/>
                </p:oleObj>
              </mc:Choice>
              <mc:Fallback>
                <p:oleObj name="Chart" r:id="rId3" imgW="3810000" imgH="4114800" progId="MSGraph.Chart.8">
                  <p:embed followColorScheme="full"/>
                  <p:pic>
                    <p:nvPicPr>
                      <p:cNvPr id="6451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364" y="4651425"/>
                        <a:ext cx="1906588" cy="205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Hexagon 27">
            <a:extLst>
              <a:ext uri="{FF2B5EF4-FFF2-40B4-BE49-F238E27FC236}">
                <a16:creationId xmlns:a16="http://schemas.microsoft.com/office/drawing/2014/main" id="{0931CA0C-ED80-0541-9763-5B7680EE9B61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39280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C4F7207-BF9A-9642-AD88-D81FA28C12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203960" y="585029"/>
            <a:ext cx="10149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348DC-4562-8B42-8183-9B4E208D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82" y="585029"/>
            <a:ext cx="8666018" cy="662781"/>
          </a:xfrm>
        </p:spPr>
        <p:txBody>
          <a:bodyPr/>
          <a:lstStyle/>
          <a:p>
            <a:r>
              <a:rPr lang="en-US" dirty="0"/>
              <a:t>Design for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10AFF-915C-C749-9363-D1AF7AD1D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3685" y="1562421"/>
            <a:ext cx="2986788" cy="463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Worthy Considerations</a:t>
            </a:r>
          </a:p>
          <a:p>
            <a:r>
              <a:rPr lang="en-US" sz="1800" b="0" dirty="0"/>
              <a:t>Modality </a:t>
            </a:r>
          </a:p>
          <a:p>
            <a:r>
              <a:rPr lang="en-US" sz="1800" b="0" dirty="0"/>
              <a:t>Logical flow/sections</a:t>
            </a:r>
          </a:p>
          <a:p>
            <a:r>
              <a:rPr lang="en-US" sz="1800" b="0" dirty="0"/>
              <a:t>Space efficiency</a:t>
            </a:r>
          </a:p>
          <a:p>
            <a:r>
              <a:rPr lang="en-US" sz="1800" b="0" dirty="0"/>
              <a:t>Consistency of scales &amp; direction of scales</a:t>
            </a:r>
          </a:p>
          <a:p>
            <a:r>
              <a:rPr lang="en-US" sz="1800" b="0" dirty="0"/>
              <a:t>Clarity of instructions</a:t>
            </a:r>
          </a:p>
          <a:p>
            <a:r>
              <a:rPr lang="en-US" sz="1800" b="0" dirty="0"/>
              <a:t>Spacious</a:t>
            </a:r>
          </a:p>
          <a:p>
            <a:r>
              <a:rPr lang="en-US" sz="1800" b="0" dirty="0"/>
              <a:t>Easy and enjoyable experience </a:t>
            </a:r>
          </a:p>
          <a:p>
            <a:r>
              <a:rPr lang="en-US" sz="1800" b="0" dirty="0"/>
              <a:t>Professional &amp; worth of a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19D04-65AF-F84C-AC55-CCABBF90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7191" y="1656020"/>
            <a:ext cx="2986788" cy="463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Pretest and Pilots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Length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Wording/spelling &amp; grammar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Instructions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Skip patterns/piping</a:t>
            </a:r>
          </a:p>
          <a:p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0116AB4-8EB8-EF42-9834-897AC10C39EE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19136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48DC-4562-8B42-8183-9B4E208D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Mobile </a:t>
            </a:r>
            <a:r>
              <a:rPr lang="en-US" sz="3200" dirty="0"/>
              <a:t>(Mobile Optimization)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10AFF-915C-C749-9363-D1AF7AD1D3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important</a:t>
            </a:r>
          </a:p>
          <a:p>
            <a:pPr lvl="1"/>
            <a:r>
              <a:rPr lang="en-US" dirty="0"/>
              <a:t>When respondents are provided the option to complete surveys on mobile or desktop/laptop, 30%+ opt to complete them on mobile</a:t>
            </a:r>
          </a:p>
          <a:p>
            <a:pPr lvl="1"/>
            <a:r>
              <a:rPr lang="en-US" dirty="0"/>
              <a:t>With no mobile option, some groups in sample not represented, and the sample may be biased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19D04-65AF-F84C-AC55-CCABBF90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4879018"/>
          </a:xfrm>
        </p:spPr>
        <p:txBody>
          <a:bodyPr>
            <a:normAutofit/>
          </a:bodyPr>
          <a:lstStyle/>
          <a:p>
            <a:r>
              <a:rPr lang="en-US" dirty="0"/>
              <a:t>Optimizing surveys for mobile impacts the overall design</a:t>
            </a:r>
          </a:p>
          <a:p>
            <a:pPr lvl="1"/>
            <a:r>
              <a:rPr lang="en-US" dirty="0"/>
              <a:t>10-point scales do not work well on mobile screens, so forced to using 7 or less points scales</a:t>
            </a:r>
          </a:p>
          <a:p>
            <a:pPr lvl="1"/>
            <a:r>
              <a:rPr lang="en-US" dirty="0"/>
              <a:t>Grids with more than 3 or 4 columns and 4 to 5 rows do not fit on the screen in one view. </a:t>
            </a:r>
          </a:p>
          <a:p>
            <a:pPr lvl="1"/>
            <a:r>
              <a:rPr lang="en-US" dirty="0"/>
              <a:t>Questionnaire could feel longer resulting in early termination</a:t>
            </a:r>
          </a:p>
          <a:p>
            <a:pPr lvl="1"/>
            <a:r>
              <a:rPr lang="en-US" dirty="0"/>
              <a:t>Showing visuals, logos, packages are tricky given the size of visual on the screen and risk of viewer missing important details on the visuals.</a:t>
            </a:r>
          </a:p>
          <a:p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0116AB4-8EB8-EF42-9834-897AC10C39EE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2705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70E3B-70B6-E347-8CCB-A53A53CD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Questionnaire Critique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6EDBDD-6A3C-684B-B55D-0A50D0D27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73462-0196-0648-B92D-9DCF9A02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 Next?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A16A12E-C66B-4F49-A1B9-A18FEF91A227}"/>
              </a:ext>
            </a:extLst>
          </p:cNvPr>
          <p:cNvSpPr/>
          <p:nvPr/>
        </p:nvSpPr>
        <p:spPr>
          <a:xfrm>
            <a:off x="6516197" y="3797544"/>
            <a:ext cx="1639824" cy="154267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Research Management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C4D7CA0A-4F24-8F45-A3C6-DD0FFC1881D5}"/>
              </a:ext>
            </a:extLst>
          </p:cNvPr>
          <p:cNvSpPr/>
          <p:nvPr/>
        </p:nvSpPr>
        <p:spPr>
          <a:xfrm>
            <a:off x="7844368" y="2941313"/>
            <a:ext cx="1639824" cy="1542678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Analytics &amp; Insights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0EB0883-6523-0D4F-A8D7-CC5C9E8C42E9}"/>
              </a:ext>
            </a:extLst>
          </p:cNvPr>
          <p:cNvSpPr/>
          <p:nvPr/>
        </p:nvSpPr>
        <p:spPr>
          <a:xfrm>
            <a:off x="9172540" y="3775713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Project Proposal &amp;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Critique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0746FFE-C195-364B-9911-C8AC5667FEB0}"/>
              </a:ext>
            </a:extLst>
          </p:cNvPr>
          <p:cNvSpPr/>
          <p:nvPr/>
        </p:nvSpPr>
        <p:spPr>
          <a:xfrm>
            <a:off x="7845900" y="4589438"/>
            <a:ext cx="1639824" cy="1542678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Ethics &amp; Standards 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1737DF9-81AC-8B4F-B7C9-C44D981A4823}"/>
              </a:ext>
            </a:extLst>
          </p:cNvPr>
          <p:cNvSpPr/>
          <p:nvPr/>
        </p:nvSpPr>
        <p:spPr>
          <a:xfrm>
            <a:off x="5189557" y="4612883"/>
            <a:ext cx="1639824" cy="1542678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Sampling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B3F1F3B-C63D-1042-9260-6CCF85D466AC}"/>
              </a:ext>
            </a:extLst>
          </p:cNvPr>
          <p:cNvSpPr/>
          <p:nvPr/>
        </p:nvSpPr>
        <p:spPr>
          <a:xfrm>
            <a:off x="5146881" y="2982204"/>
            <a:ext cx="1639824" cy="154267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Questionnaire Design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77F83C3-A3DC-3342-98E7-574FF381142C}"/>
              </a:ext>
            </a:extLst>
          </p:cNvPr>
          <p:cNvSpPr/>
          <p:nvPr/>
        </p:nvSpPr>
        <p:spPr>
          <a:xfrm>
            <a:off x="2487492" y="4668574"/>
            <a:ext cx="1639824" cy="1542678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Qual Methods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A6C881-B60D-8748-9BC9-FF2A178CBE99}"/>
              </a:ext>
            </a:extLst>
          </p:cNvPr>
          <p:cNvGrpSpPr/>
          <p:nvPr/>
        </p:nvGrpSpPr>
        <p:grpSpPr>
          <a:xfrm>
            <a:off x="2478024" y="3002389"/>
            <a:ext cx="2989818" cy="2358388"/>
            <a:chOff x="2524939" y="2370173"/>
            <a:chExt cx="2989818" cy="2358388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6A46E68-1F1B-9B44-BC69-0B57CCCC597C}"/>
                </a:ext>
              </a:extLst>
            </p:cNvPr>
            <p:cNvSpPr/>
            <p:nvPr/>
          </p:nvSpPr>
          <p:spPr>
            <a:xfrm>
              <a:off x="3874933" y="3185883"/>
              <a:ext cx="1639824" cy="1542678"/>
            </a:xfrm>
            <a:prstGeom prst="hex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Research Designs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FE57F7A-C39F-0A41-90DA-2A3B450A7447}"/>
                </a:ext>
              </a:extLst>
            </p:cNvPr>
            <p:cNvSpPr/>
            <p:nvPr/>
          </p:nvSpPr>
          <p:spPr>
            <a:xfrm>
              <a:off x="2524939" y="2370173"/>
              <a:ext cx="1639824" cy="154267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Quant Methods</a:t>
              </a:r>
            </a:p>
          </p:txBody>
        </p:sp>
      </p:grpSp>
      <p:sp>
        <p:nvSpPr>
          <p:cNvPr id="33" name="Hexagon 32">
            <a:extLst>
              <a:ext uri="{FF2B5EF4-FFF2-40B4-BE49-F238E27FC236}">
                <a16:creationId xmlns:a16="http://schemas.microsoft.com/office/drawing/2014/main" id="{B236360F-8BE5-3441-9911-0B99CF6DE8EF}"/>
              </a:ext>
            </a:extLst>
          </p:cNvPr>
          <p:cNvSpPr/>
          <p:nvPr/>
        </p:nvSpPr>
        <p:spPr>
          <a:xfrm>
            <a:off x="1125953" y="3885915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Exam</a:t>
            </a:r>
          </a:p>
        </p:txBody>
      </p:sp>
    </p:spTree>
    <p:extLst>
      <p:ext uri="{BB962C8B-B14F-4D97-AF65-F5344CB8AC3E}">
        <p14:creationId xmlns:p14="http://schemas.microsoft.com/office/powerpoint/2010/main" val="39209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2F7B8D75-F69B-6A40-9524-4807E5CAADB9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Survey Design</a:t>
            </a:r>
            <a:endParaRPr lang="en-US" sz="120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257B-67B4-354E-854B-AED27162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2059306"/>
            <a:ext cx="4578929" cy="4954439"/>
          </a:xfrm>
        </p:spPr>
        <p:txBody>
          <a:bodyPr>
            <a:normAutofit/>
          </a:bodyPr>
          <a:lstStyle/>
          <a:p>
            <a:r>
              <a:rPr lang="en-US" sz="2000" dirty="0"/>
              <a:t>“Survey”</a:t>
            </a:r>
          </a:p>
          <a:p>
            <a:r>
              <a:rPr lang="en-US" sz="2000" dirty="0"/>
              <a:t>Steps</a:t>
            </a:r>
          </a:p>
          <a:p>
            <a:pPr lvl="1"/>
            <a:r>
              <a:rPr lang="en-US" sz="2000" dirty="0"/>
              <a:t>Operationalize</a:t>
            </a:r>
          </a:p>
          <a:p>
            <a:pPr lvl="1"/>
            <a:r>
              <a:rPr lang="en-US" sz="2000" dirty="0"/>
              <a:t>Question Wording</a:t>
            </a:r>
          </a:p>
          <a:p>
            <a:pPr lvl="1"/>
            <a:r>
              <a:rPr lang="en-US" sz="2000" dirty="0"/>
              <a:t>Design for Modality</a:t>
            </a:r>
          </a:p>
          <a:p>
            <a:pPr lvl="1"/>
            <a:r>
              <a:rPr lang="en-US" sz="2000" dirty="0"/>
              <a:t>Test &amp; Refinement</a:t>
            </a:r>
          </a:p>
          <a:p>
            <a:r>
              <a:rPr lang="en-US" sz="2000" dirty="0"/>
              <a:t>Type of Questions</a:t>
            </a:r>
          </a:p>
          <a:p>
            <a:r>
              <a:rPr lang="en-US" sz="2000" dirty="0"/>
              <a:t>Common Wording Errors</a:t>
            </a:r>
          </a:p>
          <a:p>
            <a:r>
              <a:rPr lang="en-US" sz="2000" dirty="0"/>
              <a:t>Design Considerations</a:t>
            </a:r>
          </a:p>
          <a:p>
            <a:r>
              <a:rPr lang="en-US" sz="2000" dirty="0"/>
              <a:t>Example Questions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FE4EED-ECE0-5840-8897-9D9972C48A2A}"/>
              </a:ext>
            </a:extLst>
          </p:cNvPr>
          <p:cNvGrpSpPr/>
          <p:nvPr/>
        </p:nvGrpSpPr>
        <p:grpSpPr>
          <a:xfrm>
            <a:off x="5298663" y="-30052"/>
            <a:ext cx="8387051" cy="6858001"/>
            <a:chOff x="4785211" y="-1"/>
            <a:chExt cx="8387051" cy="6858001"/>
          </a:xfrm>
        </p:grpSpPr>
        <p:pic>
          <p:nvPicPr>
            <p:cNvPr id="10" name="Picture 9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41FEA236-1BDC-1C4E-8053-7AC18341B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13" r="1" b="31394"/>
            <a:stretch/>
          </p:blipFill>
          <p:spPr>
            <a:xfrm>
              <a:off x="6398016" y="-1"/>
              <a:ext cx="5793983" cy="2937165"/>
            </a:xfrm>
            <a:custGeom>
              <a:avLst/>
              <a:gdLst/>
              <a:ahLst/>
              <a:cxnLst/>
              <a:rect l="l" t="t" r="r" b="b"/>
              <a:pathLst>
                <a:path w="7287684" h="3694372">
                  <a:moveTo>
                    <a:pt x="1047969" y="0"/>
                  </a:moveTo>
                  <a:lnTo>
                    <a:pt x="7287684" y="0"/>
                  </a:lnTo>
                  <a:lnTo>
                    <a:pt x="7287684" y="814388"/>
                  </a:lnTo>
                  <a:lnTo>
                    <a:pt x="7287684" y="3694372"/>
                  </a:lnTo>
                  <a:lnTo>
                    <a:pt x="471411" y="3694372"/>
                  </a:lnTo>
                  <a:lnTo>
                    <a:pt x="470992" y="3686621"/>
                  </a:lnTo>
                  <a:cubicBezTo>
                    <a:pt x="458999" y="3642419"/>
                    <a:pt x="427907" y="3602236"/>
                    <a:pt x="376383" y="3554015"/>
                  </a:cubicBezTo>
                  <a:cubicBezTo>
                    <a:pt x="315976" y="3500438"/>
                    <a:pt x="255568" y="3454003"/>
                    <a:pt x="170288" y="3407569"/>
                  </a:cubicBezTo>
                  <a:cubicBezTo>
                    <a:pt x="365723" y="3382565"/>
                    <a:pt x="163181" y="3296841"/>
                    <a:pt x="230695" y="3243263"/>
                  </a:cubicBezTo>
                  <a:cubicBezTo>
                    <a:pt x="369276" y="3221831"/>
                    <a:pt x="479431" y="3393282"/>
                    <a:pt x="667759" y="3343275"/>
                  </a:cubicBezTo>
                  <a:cubicBezTo>
                    <a:pt x="440344" y="3196828"/>
                    <a:pt x="184501" y="3150393"/>
                    <a:pt x="17493" y="2953940"/>
                  </a:cubicBezTo>
                  <a:cubicBezTo>
                    <a:pt x="56580" y="2911078"/>
                    <a:pt x="95667" y="2953940"/>
                    <a:pt x="127647" y="2936081"/>
                  </a:cubicBezTo>
                  <a:cubicBezTo>
                    <a:pt x="127647" y="2925365"/>
                    <a:pt x="500751" y="2993232"/>
                    <a:pt x="522071" y="2714625"/>
                  </a:cubicBezTo>
                  <a:cubicBezTo>
                    <a:pt x="529178" y="2714625"/>
                    <a:pt x="536285" y="2714625"/>
                    <a:pt x="543391" y="2703909"/>
                  </a:cubicBezTo>
                  <a:cubicBezTo>
                    <a:pt x="582478" y="2664619"/>
                    <a:pt x="546945" y="2571750"/>
                    <a:pt x="610905" y="2564606"/>
                  </a:cubicBezTo>
                  <a:cubicBezTo>
                    <a:pt x="681973" y="2557462"/>
                    <a:pt x="749487" y="2525315"/>
                    <a:pt x="824107" y="2543175"/>
                  </a:cubicBezTo>
                  <a:cubicBezTo>
                    <a:pt x="880961" y="2557462"/>
                    <a:pt x="941368" y="2575322"/>
                    <a:pt x="1001776" y="2575322"/>
                  </a:cubicBezTo>
                  <a:cubicBezTo>
                    <a:pt x="1065736" y="2575322"/>
                    <a:pt x="1154570" y="2696766"/>
                    <a:pt x="1193658" y="2536031"/>
                  </a:cubicBezTo>
                  <a:cubicBezTo>
                    <a:pt x="1193658" y="2528888"/>
                    <a:pt x="1303812" y="2546747"/>
                    <a:pt x="1364219" y="2553891"/>
                  </a:cubicBezTo>
                  <a:cubicBezTo>
                    <a:pt x="1413966" y="2561035"/>
                    <a:pt x="1474374" y="2593181"/>
                    <a:pt x="1509907" y="2528888"/>
                  </a:cubicBezTo>
                  <a:cubicBezTo>
                    <a:pt x="1527674" y="2489596"/>
                    <a:pt x="1442393" y="2418159"/>
                    <a:pt x="1367772" y="2411015"/>
                  </a:cubicBezTo>
                  <a:cubicBezTo>
                    <a:pt x="1300259" y="2403872"/>
                    <a:pt x="1232745" y="2396728"/>
                    <a:pt x="1168784" y="2411015"/>
                  </a:cubicBezTo>
                  <a:cubicBezTo>
                    <a:pt x="1090610" y="2428875"/>
                    <a:pt x="1047969" y="2400300"/>
                    <a:pt x="1026649" y="2336007"/>
                  </a:cubicBezTo>
                  <a:cubicBezTo>
                    <a:pt x="1001776" y="2268141"/>
                    <a:pt x="955582" y="2232422"/>
                    <a:pt x="891621" y="2200275"/>
                  </a:cubicBezTo>
                  <a:cubicBezTo>
                    <a:pt x="735273" y="2121694"/>
                    <a:pt x="586032" y="2028825"/>
                    <a:pt x="415470" y="1982390"/>
                  </a:cubicBezTo>
                  <a:cubicBezTo>
                    <a:pt x="383490" y="1975246"/>
                    <a:pt x="344403" y="1960959"/>
                    <a:pt x="330189" y="1900238"/>
                  </a:cubicBezTo>
                  <a:cubicBezTo>
                    <a:pt x="792127" y="1993106"/>
                    <a:pt x="1211424" y="2232422"/>
                    <a:pt x="1687576" y="2218135"/>
                  </a:cubicBezTo>
                  <a:cubicBezTo>
                    <a:pt x="1559654" y="2143125"/>
                    <a:pt x="1406860" y="2139554"/>
                    <a:pt x="1268278" y="2085975"/>
                  </a:cubicBezTo>
                  <a:cubicBezTo>
                    <a:pt x="1367772" y="2046685"/>
                    <a:pt x="1460160" y="2089547"/>
                    <a:pt x="1552548" y="2110978"/>
                  </a:cubicBezTo>
                  <a:cubicBezTo>
                    <a:pt x="1630722" y="2128837"/>
                    <a:pt x="1701789" y="2132410"/>
                    <a:pt x="1708896" y="2021681"/>
                  </a:cubicBezTo>
                  <a:cubicBezTo>
                    <a:pt x="1708896" y="2010965"/>
                    <a:pt x="1708896" y="2003821"/>
                    <a:pt x="1708896" y="1993106"/>
                  </a:cubicBezTo>
                  <a:cubicBezTo>
                    <a:pt x="1680469" y="1946672"/>
                    <a:pt x="1641382" y="1925240"/>
                    <a:pt x="1591635" y="1910953"/>
                  </a:cubicBezTo>
                  <a:cubicBezTo>
                    <a:pt x="1563208" y="1903809"/>
                    <a:pt x="1524121" y="1889522"/>
                    <a:pt x="1524121" y="1857375"/>
                  </a:cubicBezTo>
                  <a:cubicBezTo>
                    <a:pt x="1527674" y="1735931"/>
                    <a:pt x="1431733" y="1700212"/>
                    <a:pt x="1339346" y="1664493"/>
                  </a:cubicBezTo>
                  <a:cubicBezTo>
                    <a:pt x="1389093" y="1603772"/>
                    <a:pt x="1431733" y="1646635"/>
                    <a:pt x="1470820" y="1643062"/>
                  </a:cubicBezTo>
                  <a:cubicBezTo>
                    <a:pt x="1495694" y="1639491"/>
                    <a:pt x="1520567" y="1635919"/>
                    <a:pt x="1520567" y="1603772"/>
                  </a:cubicBezTo>
                  <a:cubicBezTo>
                    <a:pt x="1520567" y="1578769"/>
                    <a:pt x="1509907" y="1546622"/>
                    <a:pt x="1485034" y="1546622"/>
                  </a:cubicBezTo>
                  <a:cubicBezTo>
                    <a:pt x="1328686" y="1543050"/>
                    <a:pt x="1239851" y="1371600"/>
                    <a:pt x="1076396" y="1371600"/>
                  </a:cubicBezTo>
                  <a:cubicBezTo>
                    <a:pt x="976902" y="1371600"/>
                    <a:pt x="1126144" y="1275159"/>
                    <a:pt x="1044416" y="1235869"/>
                  </a:cubicBezTo>
                  <a:cubicBezTo>
                    <a:pt x="1026649" y="1225153"/>
                    <a:pt x="1094163" y="1210866"/>
                    <a:pt x="1122590" y="1214437"/>
                  </a:cubicBezTo>
                  <a:cubicBezTo>
                    <a:pt x="1151017" y="1218009"/>
                    <a:pt x="1175891" y="1243013"/>
                    <a:pt x="1211424" y="1225153"/>
                  </a:cubicBezTo>
                  <a:cubicBezTo>
                    <a:pt x="1229191" y="1160860"/>
                    <a:pt x="1182997" y="1135856"/>
                    <a:pt x="1140357" y="1117997"/>
                  </a:cubicBezTo>
                  <a:cubicBezTo>
                    <a:pt x="1047969" y="1075135"/>
                    <a:pt x="955582" y="1025129"/>
                    <a:pt x="852534" y="1010841"/>
                  </a:cubicBezTo>
                  <a:cubicBezTo>
                    <a:pt x="817001" y="1007269"/>
                    <a:pt x="795680" y="989409"/>
                    <a:pt x="799234" y="953690"/>
                  </a:cubicBezTo>
                  <a:cubicBezTo>
                    <a:pt x="806340" y="907256"/>
                    <a:pt x="841874" y="921544"/>
                    <a:pt x="870301" y="925115"/>
                  </a:cubicBezTo>
                  <a:cubicBezTo>
                    <a:pt x="888068" y="928688"/>
                    <a:pt x="905835" y="939403"/>
                    <a:pt x="923602" y="914400"/>
                  </a:cubicBezTo>
                  <a:cubicBezTo>
                    <a:pt x="611794" y="724198"/>
                    <a:pt x="409919" y="684684"/>
                    <a:pt x="132090" y="589415"/>
                  </a:cubicBezTo>
                  <a:lnTo>
                    <a:pt x="31922" y="552917"/>
                  </a:lnTo>
                  <a:lnTo>
                    <a:pt x="26859" y="541335"/>
                  </a:lnTo>
                  <a:cubicBezTo>
                    <a:pt x="20137" y="534929"/>
                    <a:pt x="8953" y="532232"/>
                    <a:pt x="0" y="527681"/>
                  </a:cubicBezTo>
                  <a:cubicBezTo>
                    <a:pt x="5969" y="516305"/>
                    <a:pt x="7617" y="502963"/>
                    <a:pt x="17905" y="493550"/>
                  </a:cubicBezTo>
                  <a:cubicBezTo>
                    <a:pt x="23947" y="488022"/>
                    <a:pt x="35344" y="487159"/>
                    <a:pt x="44763" y="486724"/>
                  </a:cubicBezTo>
                  <a:lnTo>
                    <a:pt x="165722" y="483650"/>
                  </a:lnTo>
                  <a:lnTo>
                    <a:pt x="193385" y="498723"/>
                  </a:lnTo>
                  <a:cubicBezTo>
                    <a:pt x="210263" y="511671"/>
                    <a:pt x="227142" y="525066"/>
                    <a:pt x="315976" y="535781"/>
                  </a:cubicBezTo>
                  <a:cubicBezTo>
                    <a:pt x="401257" y="546497"/>
                    <a:pt x="479431" y="582216"/>
                    <a:pt x="575372" y="525066"/>
                  </a:cubicBezTo>
                  <a:cubicBezTo>
                    <a:pt x="639332" y="485775"/>
                    <a:pt x="742380" y="528637"/>
                    <a:pt x="820554" y="560785"/>
                  </a:cubicBezTo>
                  <a:cubicBezTo>
                    <a:pt x="884515" y="589360"/>
                    <a:pt x="948475" y="596503"/>
                    <a:pt x="1033756" y="560785"/>
                  </a:cubicBezTo>
                  <a:cubicBezTo>
                    <a:pt x="955582" y="539354"/>
                    <a:pt x="895175" y="521494"/>
                    <a:pt x="834767" y="507206"/>
                  </a:cubicBezTo>
                  <a:cubicBezTo>
                    <a:pt x="785020" y="496491"/>
                    <a:pt x="756593" y="471488"/>
                    <a:pt x="760147" y="417909"/>
                  </a:cubicBezTo>
                  <a:cubicBezTo>
                    <a:pt x="760147" y="389334"/>
                    <a:pt x="749487" y="350044"/>
                    <a:pt x="785020" y="335757"/>
                  </a:cubicBezTo>
                  <a:cubicBezTo>
                    <a:pt x="813447" y="321469"/>
                    <a:pt x="852534" y="335757"/>
                    <a:pt x="866748" y="360759"/>
                  </a:cubicBezTo>
                  <a:cubicBezTo>
                    <a:pt x="884515" y="407194"/>
                    <a:pt x="902281" y="450056"/>
                    <a:pt x="962689" y="453629"/>
                  </a:cubicBezTo>
                  <a:cubicBezTo>
                    <a:pt x="1044416" y="460771"/>
                    <a:pt x="998222" y="432197"/>
                    <a:pt x="984009" y="396478"/>
                  </a:cubicBezTo>
                  <a:cubicBezTo>
                    <a:pt x="969795" y="357188"/>
                    <a:pt x="1012436" y="346472"/>
                    <a:pt x="1040863" y="353615"/>
                  </a:cubicBezTo>
                  <a:cubicBezTo>
                    <a:pt x="1147464" y="385763"/>
                    <a:pt x="1257618" y="328613"/>
                    <a:pt x="1367772" y="375047"/>
                  </a:cubicBezTo>
                  <a:cubicBezTo>
                    <a:pt x="1339346" y="260747"/>
                    <a:pt x="1278938" y="210741"/>
                    <a:pt x="1151017" y="192881"/>
                  </a:cubicBezTo>
                  <a:cubicBezTo>
                    <a:pt x="1104823" y="189310"/>
                    <a:pt x="1055076" y="196453"/>
                    <a:pt x="1012436" y="164306"/>
                  </a:cubicBezTo>
                  <a:cubicBezTo>
                    <a:pt x="987562" y="146447"/>
                    <a:pt x="962689" y="125016"/>
                    <a:pt x="980456" y="89297"/>
                  </a:cubicBezTo>
                  <a:cubicBezTo>
                    <a:pt x="991116" y="64294"/>
                    <a:pt x="1019542" y="64294"/>
                    <a:pt x="1044416" y="71437"/>
                  </a:cubicBezTo>
                  <a:cubicBezTo>
                    <a:pt x="1147464" y="110728"/>
                    <a:pt x="1257618" y="121444"/>
                    <a:pt x="1364219" y="135731"/>
                  </a:cubicBezTo>
                  <a:cubicBezTo>
                    <a:pt x="1381986" y="139303"/>
                    <a:pt x="1399753" y="146447"/>
                    <a:pt x="1417520" y="110728"/>
                  </a:cubicBezTo>
                  <a:cubicBezTo>
                    <a:pt x="1293152" y="78581"/>
                    <a:pt x="1172337" y="35719"/>
                    <a:pt x="1047969" y="0"/>
                  </a:cubicBezTo>
                  <a:close/>
                </a:path>
              </a:pathLst>
            </a:custGeom>
          </p:spPr>
        </p:pic>
        <p:pic>
          <p:nvPicPr>
            <p:cNvPr id="5" name="Picture 4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0DD0F1ED-6AFF-4C4B-A9E8-49DB0FCB0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400" b="27449"/>
            <a:stretch/>
          </p:blipFill>
          <p:spPr>
            <a:xfrm>
              <a:off x="4785211" y="3428999"/>
              <a:ext cx="8387051" cy="3429001"/>
            </a:xfrm>
            <a:custGeom>
              <a:avLst/>
              <a:gdLst/>
              <a:ahLst/>
              <a:cxnLst/>
              <a:rect l="l" t="t" r="r" b="b"/>
              <a:pathLst>
                <a:path w="7472381" h="3055043">
                  <a:moveTo>
                    <a:pt x="638975" y="0"/>
                  </a:moveTo>
                  <a:lnTo>
                    <a:pt x="7472381" y="0"/>
                  </a:lnTo>
                  <a:lnTo>
                    <a:pt x="7472381" y="2579984"/>
                  </a:lnTo>
                  <a:lnTo>
                    <a:pt x="7472381" y="3055043"/>
                  </a:lnTo>
                  <a:lnTo>
                    <a:pt x="6992676" y="3055043"/>
                  </a:lnTo>
                  <a:lnTo>
                    <a:pt x="1946893" y="3055043"/>
                  </a:lnTo>
                  <a:cubicBezTo>
                    <a:pt x="1801205" y="2983605"/>
                    <a:pt x="1662624" y="2897880"/>
                    <a:pt x="1506276" y="2855018"/>
                  </a:cubicBezTo>
                  <a:cubicBezTo>
                    <a:pt x="1399675" y="2826443"/>
                    <a:pt x="1296627" y="2776437"/>
                    <a:pt x="1314394" y="2626417"/>
                  </a:cubicBezTo>
                  <a:cubicBezTo>
                    <a:pt x="1317947" y="2583555"/>
                    <a:pt x="1289520" y="2551409"/>
                    <a:pt x="1246880" y="2562124"/>
                  </a:cubicBezTo>
                  <a:cubicBezTo>
                    <a:pt x="1165153" y="2583555"/>
                    <a:pt x="1126065" y="2522833"/>
                    <a:pt x="1079872" y="2476399"/>
                  </a:cubicBezTo>
                  <a:cubicBezTo>
                    <a:pt x="998144" y="2394247"/>
                    <a:pt x="919970" y="2308520"/>
                    <a:pt x="788495" y="2294233"/>
                  </a:cubicBezTo>
                  <a:cubicBezTo>
                    <a:pt x="813369" y="2229939"/>
                    <a:pt x="856009" y="2237083"/>
                    <a:pt x="895097" y="2251371"/>
                  </a:cubicBezTo>
                  <a:cubicBezTo>
                    <a:pt x="998144" y="2287090"/>
                    <a:pt x="1101192" y="2326380"/>
                    <a:pt x="1204239" y="2362099"/>
                  </a:cubicBezTo>
                  <a:cubicBezTo>
                    <a:pt x="1271754" y="2383530"/>
                    <a:pt x="1339267" y="2415677"/>
                    <a:pt x="1428102" y="2390674"/>
                  </a:cubicBezTo>
                  <a:cubicBezTo>
                    <a:pt x="1349928" y="2262087"/>
                    <a:pt x="1218453" y="2237083"/>
                    <a:pt x="1111852" y="2197793"/>
                  </a:cubicBezTo>
                  <a:cubicBezTo>
                    <a:pt x="980377" y="2147787"/>
                    <a:pt x="902203" y="2054918"/>
                    <a:pt x="806262" y="1947762"/>
                  </a:cubicBezTo>
                  <a:cubicBezTo>
                    <a:pt x="902203" y="1919187"/>
                    <a:pt x="962610" y="1997768"/>
                    <a:pt x="1040785" y="1994196"/>
                  </a:cubicBezTo>
                  <a:cubicBezTo>
                    <a:pt x="1044338" y="1983480"/>
                    <a:pt x="1051445" y="1962049"/>
                    <a:pt x="1051445" y="1962049"/>
                  </a:cubicBezTo>
                  <a:cubicBezTo>
                    <a:pt x="923523" y="1904899"/>
                    <a:pt x="866670" y="1797743"/>
                    <a:pt x="845349" y="1665583"/>
                  </a:cubicBezTo>
                  <a:cubicBezTo>
                    <a:pt x="838243" y="1597718"/>
                    <a:pt x="792049" y="1576287"/>
                    <a:pt x="745855" y="1544140"/>
                  </a:cubicBezTo>
                  <a:cubicBezTo>
                    <a:pt x="589507" y="1433411"/>
                    <a:pt x="422499" y="1333399"/>
                    <a:pt x="291024" y="1183381"/>
                  </a:cubicBezTo>
                  <a:cubicBezTo>
                    <a:pt x="443819" y="1201239"/>
                    <a:pt x="564633" y="1301252"/>
                    <a:pt x="724535" y="1344115"/>
                  </a:cubicBezTo>
                  <a:cubicBezTo>
                    <a:pt x="596614" y="1179808"/>
                    <a:pt x="429605" y="1094083"/>
                    <a:pt x="276811" y="994071"/>
                  </a:cubicBezTo>
                  <a:cubicBezTo>
                    <a:pt x="205743" y="947637"/>
                    <a:pt x="141783" y="890486"/>
                    <a:pt x="60055" y="865484"/>
                  </a:cubicBezTo>
                  <a:cubicBezTo>
                    <a:pt x="31628" y="858340"/>
                    <a:pt x="-18119" y="840481"/>
                    <a:pt x="6755" y="790474"/>
                  </a:cubicBezTo>
                  <a:cubicBezTo>
                    <a:pt x="28075" y="747612"/>
                    <a:pt x="67162" y="761900"/>
                    <a:pt x="102696" y="772614"/>
                  </a:cubicBezTo>
                  <a:cubicBezTo>
                    <a:pt x="187976" y="801190"/>
                    <a:pt x="280364" y="801190"/>
                    <a:pt x="397625" y="801190"/>
                  </a:cubicBezTo>
                  <a:cubicBezTo>
                    <a:pt x="298131" y="665458"/>
                    <a:pt x="116909" y="708321"/>
                    <a:pt x="31628" y="565446"/>
                  </a:cubicBezTo>
                  <a:cubicBezTo>
                    <a:pt x="138229" y="540444"/>
                    <a:pt x="219957" y="590450"/>
                    <a:pt x="305237" y="601165"/>
                  </a:cubicBezTo>
                  <a:cubicBezTo>
                    <a:pt x="383412" y="611881"/>
                    <a:pt x="401178" y="586877"/>
                    <a:pt x="383412" y="508296"/>
                  </a:cubicBezTo>
                  <a:cubicBezTo>
                    <a:pt x="354985" y="386853"/>
                    <a:pt x="397625" y="326130"/>
                    <a:pt x="511333" y="358278"/>
                  </a:cubicBezTo>
                  <a:cubicBezTo>
                    <a:pt x="617934" y="390424"/>
                    <a:pt x="628594" y="343990"/>
                    <a:pt x="600167" y="276124"/>
                  </a:cubicBezTo>
                  <a:cubicBezTo>
                    <a:pt x="557527" y="176112"/>
                    <a:pt x="603720" y="97531"/>
                    <a:pt x="635701" y="11805"/>
                  </a:cubicBezTo>
                  <a:close/>
                </a:path>
              </a:pathLst>
            </a:custGeom>
          </p:spPr>
        </p:pic>
      </p:grpSp>
      <p:sp>
        <p:nvSpPr>
          <p:cNvPr id="12" name="Freeform: Shape 6" descr="Tag=AccentColor&#10;Flavor=Light&#10;Target=Fill">
            <a:extLst>
              <a:ext uri="{FF2B5EF4-FFF2-40B4-BE49-F238E27FC236}">
                <a16:creationId xmlns:a16="http://schemas.microsoft.com/office/drawing/2014/main" id="{50BB3E32-4867-A84F-9612-8CB7B39673B2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" name="Picture 12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5272333E-2A61-E345-9339-E9A4C91A2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9D617-0873-2547-BAE6-ED7FE80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550" y="30051"/>
            <a:ext cx="5045160" cy="1938076"/>
          </a:xfrm>
        </p:spPr>
        <p:txBody>
          <a:bodyPr>
            <a:normAutofit/>
          </a:bodyPr>
          <a:lstStyle/>
          <a:p>
            <a:r>
              <a:rPr lang="en-US" dirty="0"/>
              <a:t>Questionnaire Design</a:t>
            </a:r>
          </a:p>
        </p:txBody>
      </p:sp>
    </p:spTree>
    <p:extLst>
      <p:ext uri="{BB962C8B-B14F-4D97-AF65-F5344CB8AC3E}">
        <p14:creationId xmlns:p14="http://schemas.microsoft.com/office/powerpoint/2010/main" val="15020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F5F6-1A71-6B42-8885-58014686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982" y="537352"/>
            <a:ext cx="8462819" cy="662781"/>
          </a:xfrm>
        </p:spPr>
        <p:txBody>
          <a:bodyPr/>
          <a:lstStyle/>
          <a:p>
            <a:r>
              <a:rPr lang="en-US" dirty="0"/>
              <a:t>The Sandwich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69AAE083-DFA4-0142-BC73-3FF36BD5A861}"/>
              </a:ext>
            </a:extLst>
          </p:cNvPr>
          <p:cNvGrpSpPr>
            <a:grpSpLocks/>
          </p:cNvGrpSpPr>
          <p:nvPr/>
        </p:nvGrpSpPr>
        <p:grpSpPr bwMode="auto">
          <a:xfrm>
            <a:off x="2632362" y="2376383"/>
            <a:ext cx="7204641" cy="3230591"/>
            <a:chOff x="792" y="1488"/>
            <a:chExt cx="4176" cy="187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C5866EB-F363-E346-A0A4-F880C081F0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6946">
              <a:off x="2544" y="126"/>
              <a:ext cx="672" cy="3396"/>
            </a:xfrm>
            <a:prstGeom prst="flowChartDelay">
              <a:avLst/>
            </a:prstGeom>
            <a:solidFill>
              <a:srgbClr val="FFFF99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sz="2000" dirty="0">
                  <a:solidFill>
                    <a:srgbClr val="663300"/>
                  </a:solidFill>
                  <a:latin typeface="Tekton Pro" charset="0"/>
                </a:rPr>
                <a:t>Screening, warm up, easy to answer, </a:t>
              </a:r>
              <a:r>
                <a:rPr lang="en-US" sz="2000" dirty="0" err="1">
                  <a:solidFill>
                    <a:srgbClr val="663300"/>
                  </a:solidFill>
                  <a:latin typeface="Tekton Pro" charset="0"/>
                </a:rPr>
                <a:t>behaviour</a:t>
              </a:r>
              <a:endParaRPr lang="en-CA" sz="2000" dirty="0">
                <a:solidFill>
                  <a:srgbClr val="663300"/>
                </a:solidFill>
                <a:latin typeface="Tekton Pro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7225A55A-DEAA-CF48-8316-6FD5D62877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56946" flipV="1">
              <a:off x="2562" y="1326"/>
              <a:ext cx="672" cy="3396"/>
            </a:xfrm>
            <a:prstGeom prst="flowChartDelay">
              <a:avLst/>
            </a:prstGeom>
            <a:solidFill>
              <a:srgbClr val="FFFF99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sz="2000">
                  <a:solidFill>
                    <a:srgbClr val="663300"/>
                  </a:solidFill>
                  <a:latin typeface="Tekton Pro" charset="0"/>
                </a:rPr>
                <a:t>Classification (demo-geo)</a:t>
              </a:r>
              <a:endParaRPr lang="en-CA" sz="2000">
                <a:solidFill>
                  <a:srgbClr val="663300"/>
                </a:solidFill>
                <a:latin typeface="Tekton Pro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1C84FC77-17DD-1E4C-9CBC-58AE9A8B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160"/>
              <a:ext cx="4176" cy="57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ekton Pro" charset="0"/>
                </a:rPr>
                <a:t>Main section (attitudes, preferences, ranking)</a:t>
              </a:r>
              <a:endParaRPr lang="en-CA" sz="2000">
                <a:latin typeface="Tekton Pro" charset="0"/>
              </a:endParaRPr>
            </a:p>
          </p:txBody>
        </p:sp>
      </p:grpSp>
      <p:sp>
        <p:nvSpPr>
          <p:cNvPr id="8" name="Hexagon 7">
            <a:extLst>
              <a:ext uri="{FF2B5EF4-FFF2-40B4-BE49-F238E27FC236}">
                <a16:creationId xmlns:a16="http://schemas.microsoft.com/office/drawing/2014/main" id="{6A2DE193-95DA-1240-9604-1A8A411D0353}"/>
              </a:ext>
            </a:extLst>
          </p:cNvPr>
          <p:cNvSpPr/>
          <p:nvPr/>
        </p:nvSpPr>
        <p:spPr>
          <a:xfrm rot="2070762">
            <a:off x="10710672" y="267350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  <p:pic>
        <p:nvPicPr>
          <p:cNvPr id="9" name="Picture 8" descr="A cut in half sandwich sitting on top of a table&#10;&#10;Description automatically generated">
            <a:extLst>
              <a:ext uri="{FF2B5EF4-FFF2-40B4-BE49-F238E27FC236}">
                <a16:creationId xmlns:a16="http://schemas.microsoft.com/office/drawing/2014/main" id="{E3586576-0C1F-4D4C-AEBC-C4E02AF96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651" y="1698111"/>
            <a:ext cx="8302170" cy="46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9083-96AE-B44F-9D20-5B543FFD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C57D-1476-2541-BAAC-9DC23148A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Open-Ended</a:t>
            </a:r>
          </a:p>
          <a:p>
            <a:pPr lvl="1"/>
            <a:r>
              <a:rPr lang="en-US" dirty="0"/>
              <a:t>When? To explore</a:t>
            </a:r>
          </a:p>
          <a:p>
            <a:pPr lvl="2"/>
            <a:r>
              <a:rPr lang="en-US" dirty="0"/>
              <a:t>Don’t know the answers</a:t>
            </a:r>
          </a:p>
          <a:p>
            <a:pPr lvl="2"/>
            <a:r>
              <a:rPr lang="en-US" dirty="0"/>
              <a:t>Learn their words</a:t>
            </a:r>
          </a:p>
          <a:p>
            <a:pPr lvl="2"/>
            <a:r>
              <a:rPr lang="en-US" dirty="0"/>
              <a:t>Unprompted response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Easier to write</a:t>
            </a:r>
          </a:p>
          <a:p>
            <a:pPr lvl="2"/>
            <a:r>
              <a:rPr lang="en-US" dirty="0"/>
              <a:t>Less space</a:t>
            </a:r>
          </a:p>
          <a:p>
            <a:pPr lvl="1"/>
            <a:r>
              <a:rPr lang="en-US" dirty="0"/>
              <a:t>Challenges?</a:t>
            </a:r>
          </a:p>
          <a:p>
            <a:pPr lvl="2"/>
            <a:r>
              <a:rPr lang="en-US" dirty="0"/>
              <a:t>Understanding</a:t>
            </a:r>
          </a:p>
          <a:p>
            <a:pPr lvl="2"/>
            <a:r>
              <a:rPr lang="en-US" dirty="0"/>
              <a:t>Analysis</a:t>
            </a:r>
          </a:p>
          <a:p>
            <a:pPr lvl="2"/>
            <a:r>
              <a:rPr lang="en-US" dirty="0"/>
              <a:t>Participation</a:t>
            </a:r>
          </a:p>
          <a:p>
            <a:pPr lvl="1"/>
            <a:r>
              <a:rPr lang="en-US" dirty="0"/>
              <a:t>Verbs very important</a:t>
            </a:r>
          </a:p>
          <a:p>
            <a:pPr lvl="2"/>
            <a:r>
              <a:rPr lang="en-US" dirty="0"/>
              <a:t>Describe, tell, share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E34F2-7204-CB4D-97A1-B4B66CAA43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Closed-Ended</a:t>
            </a:r>
          </a:p>
          <a:p>
            <a:pPr lvl="1"/>
            <a:r>
              <a:rPr lang="en-US" dirty="0"/>
              <a:t>When? Quantity</a:t>
            </a:r>
          </a:p>
          <a:p>
            <a:pPr lvl="2"/>
            <a:r>
              <a:rPr lang="en-US" dirty="0"/>
              <a:t>Know range</a:t>
            </a:r>
          </a:p>
          <a:p>
            <a:pPr lvl="2"/>
            <a:r>
              <a:rPr lang="en-US" dirty="0"/>
              <a:t>Finite measurements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Easier for respondents</a:t>
            </a:r>
          </a:p>
          <a:p>
            <a:pPr lvl="2"/>
            <a:r>
              <a:rPr lang="en-US" dirty="0"/>
              <a:t>Easier to analyze</a:t>
            </a:r>
          </a:p>
          <a:p>
            <a:pPr lvl="2"/>
            <a:r>
              <a:rPr lang="en-US" dirty="0"/>
              <a:t>Know what you are measuring</a:t>
            </a:r>
          </a:p>
          <a:p>
            <a:pPr lvl="1"/>
            <a:r>
              <a:rPr lang="en-US" dirty="0"/>
              <a:t>Challenges</a:t>
            </a:r>
          </a:p>
          <a:p>
            <a:pPr lvl="2"/>
            <a:r>
              <a:rPr lang="en-US" dirty="0"/>
              <a:t>Validating range</a:t>
            </a:r>
          </a:p>
          <a:p>
            <a:pPr lvl="2"/>
            <a:r>
              <a:rPr lang="en-US" dirty="0"/>
              <a:t>Loaded responses, bias</a:t>
            </a:r>
          </a:p>
          <a:p>
            <a:pPr lvl="2"/>
            <a:r>
              <a:rPr lang="en-US" dirty="0"/>
              <a:t>Takes more space</a:t>
            </a:r>
          </a:p>
          <a:p>
            <a:pPr lvl="2"/>
            <a:r>
              <a:rPr lang="en-US" dirty="0"/>
              <a:t>Measurement scales</a:t>
            </a:r>
          </a:p>
          <a:p>
            <a:pPr lvl="3"/>
            <a:r>
              <a:rPr lang="en-US" dirty="0"/>
              <a:t>I   R   N   O</a:t>
            </a:r>
          </a:p>
          <a:p>
            <a:pPr lvl="3"/>
            <a:r>
              <a:rPr lang="en-US" dirty="0"/>
              <a:t>Order of lowest to highest level of detail ??</a:t>
            </a:r>
          </a:p>
          <a:p>
            <a:pPr lvl="1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81BFDDE-A621-B54C-8E66-41B731F42639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17298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781BFDDE-A621-B54C-8E66-41B731F42639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Survey Design</a:t>
            </a:r>
            <a:endParaRPr lang="en-US" sz="1200"/>
          </a:p>
        </p:txBody>
      </p:sp>
      <p:sp>
        <p:nvSpPr>
          <p:cNvPr id="2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59083-96AE-B44F-9D20-5B543FFD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5581275"/>
            <a:ext cx="9144000" cy="11526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Have some fun!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Take a topic!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Maybe travel, school, working from home, anything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Interview a friend/family member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BUT design your four question interview with OPEN Questions and then CLOSED-ENDED Questions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Then try it out!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person, person, holding, person&#10;&#10;Description automatically generated">
            <a:extLst>
              <a:ext uri="{FF2B5EF4-FFF2-40B4-BE49-F238E27FC236}">
                <a16:creationId xmlns:a16="http://schemas.microsoft.com/office/drawing/2014/main" id="{EE7DDB2D-1A9B-A64C-ABFF-94B87EA87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47" b="13647"/>
          <a:stretch/>
        </p:blipFill>
        <p:spPr>
          <a:xfrm>
            <a:off x="2232892" y="-20518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sp>
        <p:nvSpPr>
          <p:cNvPr id="17" name="Freeform: Shape 6" descr="Tag=AccentColor&#10;Flavor=Light&#10;Target=Fill">
            <a:extLst>
              <a:ext uri="{FF2B5EF4-FFF2-40B4-BE49-F238E27FC236}">
                <a16:creationId xmlns:a16="http://schemas.microsoft.com/office/drawing/2014/main" id="{F04B3A17-0419-9B45-843E-0E792761A27A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9" name="Picture 1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443DC458-E275-2949-8AF7-36BE2027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pic>
        <p:nvPicPr>
          <p:cNvPr id="9" name="Picture 8" descr="https://www.businessinsider.com/how-to-give-a-30-second-elevator-pitch-2015-12">
            <a:extLst>
              <a:ext uri="{FF2B5EF4-FFF2-40B4-BE49-F238E27FC236}">
                <a16:creationId xmlns:a16="http://schemas.microsoft.com/office/drawing/2014/main" id="{01DBED98-451F-AE4C-802B-8D2F753B2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47" b="13647"/>
          <a:stretch/>
        </p:blipFill>
        <p:spPr>
          <a:xfrm>
            <a:off x="2220700" y="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76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4174-81F6-7E4B-845A-3573E96B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16503-71E7-E140-8C4F-9D95B1E0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3" y="1422374"/>
            <a:ext cx="4562857" cy="4749826"/>
          </a:xfrm>
        </p:spPr>
        <p:txBody>
          <a:bodyPr>
            <a:normAutofit/>
          </a:bodyPr>
          <a:lstStyle/>
          <a:p>
            <a:r>
              <a:rPr lang="en-US" sz="2000" dirty="0"/>
              <a:t>Which scale is which?</a:t>
            </a:r>
          </a:p>
          <a:p>
            <a:pPr lvl="1"/>
            <a:r>
              <a:rPr lang="en-US" sz="1800" dirty="0"/>
              <a:t>Likert scale</a:t>
            </a:r>
          </a:p>
          <a:p>
            <a:pPr lvl="1"/>
            <a:r>
              <a:rPr lang="en-US" sz="1800" dirty="0"/>
              <a:t>Numeric rating scales</a:t>
            </a:r>
          </a:p>
          <a:p>
            <a:pPr lvl="1"/>
            <a:r>
              <a:rPr lang="en-US" sz="1800" dirty="0" err="1"/>
              <a:t>Stapel</a:t>
            </a:r>
            <a:r>
              <a:rPr lang="en-US" sz="1800" dirty="0"/>
              <a:t> scale</a:t>
            </a:r>
          </a:p>
          <a:p>
            <a:pPr lvl="1"/>
            <a:r>
              <a:rPr lang="en-US" sz="1800" dirty="0"/>
              <a:t>Semantic differential scale</a:t>
            </a:r>
          </a:p>
          <a:p>
            <a:pPr lvl="1"/>
            <a:r>
              <a:rPr lang="en-US" sz="1800" dirty="0"/>
              <a:t>Goal attainment scale (GAS)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1FDEB825-330B-A049-9080-9721464A290C}"/>
              </a:ext>
            </a:extLst>
          </p:cNvPr>
          <p:cNvGrpSpPr>
            <a:grpSpLocks/>
          </p:cNvGrpSpPr>
          <p:nvPr/>
        </p:nvGrpSpPr>
        <p:grpSpPr bwMode="auto">
          <a:xfrm>
            <a:off x="8223504" y="1200133"/>
            <a:ext cx="2101850" cy="2532063"/>
            <a:chOff x="3504" y="960"/>
            <a:chExt cx="1324" cy="1595"/>
          </a:xfrm>
        </p:grpSpPr>
        <p:sp>
          <p:nvSpPr>
            <p:cNvPr id="6" name="Rectangle 36">
              <a:extLst>
                <a:ext uri="{FF2B5EF4-FFF2-40B4-BE49-F238E27FC236}">
                  <a16:creationId xmlns:a16="http://schemas.microsoft.com/office/drawing/2014/main" id="{5EF299BC-09D3-A04E-8E60-36F607157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960"/>
              <a:ext cx="1296" cy="15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5AB31FB8-D08C-2745-B816-1716F5679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056"/>
              <a:ext cx="364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+3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+2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+1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 -1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 -2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 -3</a:t>
              </a: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37AE0C2B-1562-A840-9AC2-A090A0441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008"/>
              <a:ext cx="8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ekton Pro" charset="0"/>
                </a:rPr>
                <a:t>Strongly agree </a:t>
              </a: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38C0745A-D44B-E945-AAD7-5BF23580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221"/>
              <a:ext cx="10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latin typeface="Tekton Pro" charset="0"/>
                </a:rPr>
                <a:t>Strongly disagree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63436-5C29-5D4E-9C9B-F7936DC5DE25}"/>
              </a:ext>
            </a:extLst>
          </p:cNvPr>
          <p:cNvGrpSpPr/>
          <p:nvPr/>
        </p:nvGrpSpPr>
        <p:grpSpPr>
          <a:xfrm>
            <a:off x="2002536" y="3797287"/>
            <a:ext cx="4281488" cy="1066800"/>
            <a:chOff x="1143000" y="3429000"/>
            <a:chExt cx="4281488" cy="1066800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E30BE750-845D-5447-AE78-A109CFFB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3505200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>
                  <a:latin typeface="Tekton Pro" charset="0"/>
                </a:rPr>
                <a:t>Strongly disagree</a:t>
              </a:r>
              <a:r>
                <a:rPr lang="en-US" sz="1800" dirty="0">
                  <a:latin typeface="Tekton Pro" charset="0"/>
                </a:rPr>
                <a:t> 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AA502020-C76C-B44E-9703-8B73CF849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3810000"/>
              <a:ext cx="2660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ekton Pro" charset="0"/>
                </a:rPr>
                <a:t>1    2    3    4    5    6    7</a:t>
              </a:r>
            </a:p>
            <a:p>
              <a:r>
                <a:rPr lang="en-US" sz="1800" b="1">
                  <a:latin typeface="Tekton Pro" charset="0"/>
                </a:rPr>
                <a:t>1    2    3    4    5    6    7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527237F6-B3BB-D14B-BFC8-71F522F45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3505200"/>
              <a:ext cx="12334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200">
                  <a:latin typeface="Tekton Pro" charset="0"/>
                </a:rPr>
                <a:t>Strongly agree</a:t>
              </a:r>
              <a:r>
                <a:rPr lang="en-US">
                  <a:latin typeface="Tekton Pro" charset="0"/>
                </a:rPr>
                <a:t> </a:t>
              </a:r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E24ACA1A-92CD-6949-89A4-A86852AD7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429000"/>
              <a:ext cx="4267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41">
            <a:extLst>
              <a:ext uri="{FF2B5EF4-FFF2-40B4-BE49-F238E27FC236}">
                <a16:creationId xmlns:a16="http://schemas.microsoft.com/office/drawing/2014/main" id="{F512DFAE-2459-1445-A3EF-982A64F358E7}"/>
              </a:ext>
            </a:extLst>
          </p:cNvPr>
          <p:cNvGrpSpPr>
            <a:grpSpLocks/>
          </p:cNvGrpSpPr>
          <p:nvPr/>
        </p:nvGrpSpPr>
        <p:grpSpPr bwMode="auto">
          <a:xfrm>
            <a:off x="4386072" y="4940287"/>
            <a:ext cx="6096000" cy="685800"/>
            <a:chOff x="1056" y="2928"/>
            <a:chExt cx="3840" cy="432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6A18B309-FA21-3A48-B3EE-E7BC0D15F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049"/>
              <a:ext cx="3395" cy="217"/>
              <a:chOff x="1440" y="2377"/>
              <a:chExt cx="3395" cy="217"/>
            </a:xfrm>
          </p:grpSpPr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7803EB7F-9D7E-2B4B-B240-F9BDA71B2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2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:a16="http://schemas.microsoft.com/office/drawing/2014/main" id="{C80862B5-06C4-3D40-A46B-9E0B982CA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B4E1B8A7-3BF0-D349-81BD-BC7529EED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Tekton Pro" charset="0"/>
                </a:endParaRPr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F3118FC5-8E28-8648-984A-84DECA31A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0D406699-47AD-204A-A3CA-B95A7EC1D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4" name="Text Box 21">
                <a:extLst>
                  <a:ext uri="{FF2B5EF4-FFF2-40B4-BE49-F238E27FC236}">
                    <a16:creationId xmlns:a16="http://schemas.microsoft.com/office/drawing/2014/main" id="{2AED2BEE-56A9-334F-BCA3-83E15E45A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2377"/>
                <a:ext cx="68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latin typeface="Tekton Pro" charset="0"/>
                  </a:rPr>
                  <a:t>dependable</a:t>
                </a:r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64BD166C-9D3F-5A4A-986F-FD8F01684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377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Tekton Pro" charset="0"/>
                  </a:rPr>
                  <a:t>undependable</a:t>
                </a:r>
              </a:p>
            </p:txBody>
          </p:sp>
        </p:grp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32560C7F-4704-B248-86B4-20F0DD1F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928"/>
              <a:ext cx="3840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42D8D51-B9DB-F144-B722-A7C068CE5F4A}"/>
              </a:ext>
            </a:extLst>
          </p:cNvPr>
          <p:cNvGrpSpPr>
            <a:grpSpLocks/>
          </p:cNvGrpSpPr>
          <p:nvPr/>
        </p:nvGrpSpPr>
        <p:grpSpPr bwMode="auto">
          <a:xfrm>
            <a:off x="1226947" y="5699919"/>
            <a:ext cx="6835775" cy="762000"/>
            <a:chOff x="768" y="3648"/>
            <a:chExt cx="4306" cy="480"/>
          </a:xfrm>
        </p:grpSpPr>
        <p:grpSp>
          <p:nvGrpSpPr>
            <p:cNvPr id="27" name="Group 34">
              <a:extLst>
                <a:ext uri="{FF2B5EF4-FFF2-40B4-BE49-F238E27FC236}">
                  <a16:creationId xmlns:a16="http://schemas.microsoft.com/office/drawing/2014/main" id="{6F65DCD1-2DE8-8744-A577-F305991FB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689"/>
              <a:ext cx="4258" cy="375"/>
              <a:chOff x="1056" y="2889"/>
              <a:chExt cx="4258" cy="375"/>
            </a:xfrm>
          </p:grpSpPr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1DEFA8A0-5C21-294F-9330-12B9FC4D8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889"/>
                <a:ext cx="425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ekton Pro" charset="0"/>
                  </a:rPr>
                  <a:t>completely dissatisfied      somewhat dissatisfied        somewhat satisfied        completely satisfied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6A797C-6978-8744-A9F9-74179CC0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3072"/>
                <a:ext cx="192" cy="192"/>
              </a:xfrm>
              <a:prstGeom prst="rect">
                <a:avLst/>
              </a:prstGeom>
              <a:solidFill>
                <a:srgbClr val="C3D7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294B8B-658A-9F48-B928-E6D4BB7D7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192" cy="192"/>
              </a:xfrm>
              <a:prstGeom prst="rect">
                <a:avLst/>
              </a:prstGeom>
              <a:solidFill>
                <a:srgbClr val="C3D7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82E2F9-4C04-694D-A512-8865FD22F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072"/>
                <a:ext cx="192" cy="192"/>
              </a:xfrm>
              <a:prstGeom prst="rect">
                <a:avLst/>
              </a:prstGeom>
              <a:solidFill>
                <a:srgbClr val="C3D7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19438A-01A0-5D44-ADFF-C462DAB2C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072"/>
                <a:ext cx="192" cy="192"/>
              </a:xfrm>
              <a:prstGeom prst="rect">
                <a:avLst/>
              </a:prstGeom>
              <a:solidFill>
                <a:srgbClr val="C3D7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8" name="Rectangle 42">
              <a:extLst>
                <a:ext uri="{FF2B5EF4-FFF2-40B4-BE49-F238E27FC236}">
                  <a16:creationId xmlns:a16="http://schemas.microsoft.com/office/drawing/2014/main" id="{19E74F64-7882-7F47-BDAE-54175AA78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48"/>
              <a:ext cx="427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Hexagon 33">
            <a:extLst>
              <a:ext uri="{FF2B5EF4-FFF2-40B4-BE49-F238E27FC236}">
                <a16:creationId xmlns:a16="http://schemas.microsoft.com/office/drawing/2014/main" id="{DFA9E10D-9EA4-1747-B024-000F9C753D40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5958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4174-81F6-7E4B-845A-3573E96B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16503-71E7-E140-8C4F-9D95B1E0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3" y="1422374"/>
            <a:ext cx="4562857" cy="4749826"/>
          </a:xfrm>
        </p:spPr>
        <p:txBody>
          <a:bodyPr>
            <a:normAutofit/>
          </a:bodyPr>
          <a:lstStyle/>
          <a:p>
            <a:r>
              <a:rPr lang="en-US" sz="2000" dirty="0"/>
              <a:t>Which scale is which?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Likert scale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Numeric rating scales</a:t>
            </a:r>
          </a:p>
          <a:p>
            <a:pPr lvl="1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Stapel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scale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Semantic differential scale</a:t>
            </a:r>
          </a:p>
          <a:p>
            <a:pPr lvl="1"/>
            <a:r>
              <a:rPr lang="en-US" sz="1800" dirty="0"/>
              <a:t>Goal attainment scale (GAS)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1FDEB825-330B-A049-9080-9721464A290C}"/>
              </a:ext>
            </a:extLst>
          </p:cNvPr>
          <p:cNvGrpSpPr>
            <a:grpSpLocks/>
          </p:cNvGrpSpPr>
          <p:nvPr/>
        </p:nvGrpSpPr>
        <p:grpSpPr bwMode="auto">
          <a:xfrm>
            <a:off x="8223504" y="1200133"/>
            <a:ext cx="2101850" cy="2466975"/>
            <a:chOff x="3504" y="960"/>
            <a:chExt cx="1324" cy="1554"/>
          </a:xfrm>
        </p:grpSpPr>
        <p:sp>
          <p:nvSpPr>
            <p:cNvPr id="6" name="Rectangle 36">
              <a:extLst>
                <a:ext uri="{FF2B5EF4-FFF2-40B4-BE49-F238E27FC236}">
                  <a16:creationId xmlns:a16="http://schemas.microsoft.com/office/drawing/2014/main" id="{5EF299BC-09D3-A04E-8E60-36F607157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960"/>
              <a:ext cx="1296" cy="1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5AB31FB8-D08C-2745-B816-1716F5679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056"/>
              <a:ext cx="364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+3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+2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+1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 -1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 -2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ekton Pro" charset="0"/>
                </a:rPr>
                <a:t> -3</a:t>
              </a: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37AE0C2B-1562-A840-9AC2-A090A0441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008"/>
              <a:ext cx="8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ekton Pro" charset="0"/>
                </a:rPr>
                <a:t>Strongly agree </a:t>
              </a: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38C0745A-D44B-E945-AAD7-5BF23580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199"/>
              <a:ext cx="10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latin typeface="Tekton Pro" charset="0"/>
                </a:rPr>
                <a:t>Strongly disagree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63436-5C29-5D4E-9C9B-F7936DC5DE25}"/>
              </a:ext>
            </a:extLst>
          </p:cNvPr>
          <p:cNvGrpSpPr/>
          <p:nvPr/>
        </p:nvGrpSpPr>
        <p:grpSpPr>
          <a:xfrm>
            <a:off x="2002536" y="3797287"/>
            <a:ext cx="4281488" cy="1066800"/>
            <a:chOff x="1143000" y="3429000"/>
            <a:chExt cx="4281488" cy="1066800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E30BE750-845D-5447-AE78-A109CFFB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3505200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dirty="0">
                  <a:latin typeface="Tekton Pro" charset="0"/>
                </a:rPr>
                <a:t>Strongly disagree</a:t>
              </a:r>
              <a:r>
                <a:rPr lang="en-US" sz="1800" dirty="0">
                  <a:latin typeface="Tekton Pro" charset="0"/>
                </a:rPr>
                <a:t> 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AA502020-C76C-B44E-9703-8B73CF849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3810000"/>
              <a:ext cx="2660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ekton Pro" charset="0"/>
                </a:rPr>
                <a:t>1    2    3    4    5    6    7</a:t>
              </a:r>
            </a:p>
            <a:p>
              <a:r>
                <a:rPr lang="en-US" sz="1800" b="1">
                  <a:latin typeface="Tekton Pro" charset="0"/>
                </a:rPr>
                <a:t>1    2    3    4    5    6    7 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527237F6-B3BB-D14B-BFC8-71F522F45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3505200"/>
              <a:ext cx="12334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200">
                  <a:latin typeface="Tekton Pro" charset="0"/>
                </a:rPr>
                <a:t>Strongly agree</a:t>
              </a:r>
              <a:r>
                <a:rPr lang="en-US">
                  <a:latin typeface="Tekton Pro" charset="0"/>
                </a:rPr>
                <a:t> </a:t>
              </a:r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E24ACA1A-92CD-6949-89A4-A86852AD7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429000"/>
              <a:ext cx="4267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41">
            <a:extLst>
              <a:ext uri="{FF2B5EF4-FFF2-40B4-BE49-F238E27FC236}">
                <a16:creationId xmlns:a16="http://schemas.microsoft.com/office/drawing/2014/main" id="{F512DFAE-2459-1445-A3EF-982A64F358E7}"/>
              </a:ext>
            </a:extLst>
          </p:cNvPr>
          <p:cNvGrpSpPr>
            <a:grpSpLocks/>
          </p:cNvGrpSpPr>
          <p:nvPr/>
        </p:nvGrpSpPr>
        <p:grpSpPr bwMode="auto">
          <a:xfrm>
            <a:off x="4386072" y="4940287"/>
            <a:ext cx="6096000" cy="685800"/>
            <a:chOff x="1056" y="2928"/>
            <a:chExt cx="3840" cy="432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6A18B309-FA21-3A48-B3EE-E7BC0D15F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049"/>
              <a:ext cx="3395" cy="217"/>
              <a:chOff x="1440" y="2377"/>
              <a:chExt cx="3395" cy="217"/>
            </a:xfrm>
          </p:grpSpPr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7803EB7F-9D7E-2B4B-B240-F9BDA71B2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2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:a16="http://schemas.microsoft.com/office/drawing/2014/main" id="{C80862B5-06C4-3D40-A46B-9E0B982CA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B4E1B8A7-3BF0-D349-81BD-BC7529EED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Tekton Pro" charset="0"/>
                </a:endParaRPr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F3118FC5-8E28-8648-984A-84DECA31A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0D406699-47AD-204A-A3CA-B95A7EC1D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402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4" name="Text Box 21">
                <a:extLst>
                  <a:ext uri="{FF2B5EF4-FFF2-40B4-BE49-F238E27FC236}">
                    <a16:creationId xmlns:a16="http://schemas.microsoft.com/office/drawing/2014/main" id="{2AED2BEE-56A9-334F-BCA3-83E15E45A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2377"/>
                <a:ext cx="68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latin typeface="Tekton Pro" charset="0"/>
                  </a:rPr>
                  <a:t>dependable</a:t>
                </a:r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64BD166C-9D3F-5A4A-986F-FD8F01684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377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Tekton Pro" charset="0"/>
                  </a:rPr>
                  <a:t>undependable</a:t>
                </a:r>
              </a:p>
            </p:txBody>
          </p:sp>
        </p:grp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32560C7F-4704-B248-86B4-20F0DD1F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928"/>
              <a:ext cx="3840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42D8D51-B9DB-F144-B722-A7C068CE5F4A}"/>
              </a:ext>
            </a:extLst>
          </p:cNvPr>
          <p:cNvGrpSpPr>
            <a:grpSpLocks/>
          </p:cNvGrpSpPr>
          <p:nvPr/>
        </p:nvGrpSpPr>
        <p:grpSpPr bwMode="auto">
          <a:xfrm>
            <a:off x="1226947" y="5699919"/>
            <a:ext cx="6835775" cy="762000"/>
            <a:chOff x="768" y="3648"/>
            <a:chExt cx="4306" cy="480"/>
          </a:xfrm>
        </p:grpSpPr>
        <p:grpSp>
          <p:nvGrpSpPr>
            <p:cNvPr id="27" name="Group 34">
              <a:extLst>
                <a:ext uri="{FF2B5EF4-FFF2-40B4-BE49-F238E27FC236}">
                  <a16:creationId xmlns:a16="http://schemas.microsoft.com/office/drawing/2014/main" id="{6F65DCD1-2DE8-8744-A577-F305991FB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689"/>
              <a:ext cx="4258" cy="375"/>
              <a:chOff x="1056" y="2889"/>
              <a:chExt cx="4258" cy="375"/>
            </a:xfrm>
          </p:grpSpPr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1DEFA8A0-5C21-294F-9330-12B9FC4D8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889"/>
                <a:ext cx="425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ekton Pro" charset="0"/>
                  </a:rPr>
                  <a:t>completely dissatisfied      somewhat dissatisfied        somewhat satisfied        completely satisfied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6A797C-6978-8744-A9F9-74179CC0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3072"/>
                <a:ext cx="192" cy="192"/>
              </a:xfrm>
              <a:prstGeom prst="rect">
                <a:avLst/>
              </a:prstGeom>
              <a:solidFill>
                <a:srgbClr val="C3D7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294B8B-658A-9F48-B928-E6D4BB7D7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192" cy="192"/>
              </a:xfrm>
              <a:prstGeom prst="rect">
                <a:avLst/>
              </a:prstGeom>
              <a:solidFill>
                <a:srgbClr val="C3D7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82E2F9-4C04-694D-A512-8865FD22F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072"/>
                <a:ext cx="192" cy="192"/>
              </a:xfrm>
              <a:prstGeom prst="rect">
                <a:avLst/>
              </a:prstGeom>
              <a:solidFill>
                <a:srgbClr val="C3D7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19438A-01A0-5D44-ADFF-C462DAB2C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072"/>
                <a:ext cx="192" cy="192"/>
              </a:xfrm>
              <a:prstGeom prst="rect">
                <a:avLst/>
              </a:prstGeom>
              <a:solidFill>
                <a:srgbClr val="C3D7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8" name="Rectangle 42">
              <a:extLst>
                <a:ext uri="{FF2B5EF4-FFF2-40B4-BE49-F238E27FC236}">
                  <a16:creationId xmlns:a16="http://schemas.microsoft.com/office/drawing/2014/main" id="{19E74F64-7882-7F47-BDAE-54175AA78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48"/>
              <a:ext cx="427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Hexagon 33">
            <a:extLst>
              <a:ext uri="{FF2B5EF4-FFF2-40B4-BE49-F238E27FC236}">
                <a16:creationId xmlns:a16="http://schemas.microsoft.com/office/drawing/2014/main" id="{DFA9E10D-9EA4-1747-B024-000F9C753D40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98EADC8C-6BCF-BB4D-A84D-79E16A8F78DE}"/>
              </a:ext>
            </a:extLst>
          </p:cNvPr>
          <p:cNvSpPr/>
          <p:nvPr/>
        </p:nvSpPr>
        <p:spPr>
          <a:xfrm rot="5400000">
            <a:off x="1996133" y="2856128"/>
            <a:ext cx="1406751" cy="362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8889137F-8D46-374E-9353-B3825317568A}"/>
              </a:ext>
            </a:extLst>
          </p:cNvPr>
          <p:cNvSpPr/>
          <p:nvPr/>
        </p:nvSpPr>
        <p:spPr>
          <a:xfrm rot="5400000">
            <a:off x="5711693" y="3777662"/>
            <a:ext cx="1721093" cy="36285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B4752F91-B0CD-094D-B35D-8D2462FB1DF5}"/>
              </a:ext>
            </a:extLst>
          </p:cNvPr>
          <p:cNvSpPr/>
          <p:nvPr/>
        </p:nvSpPr>
        <p:spPr>
          <a:xfrm rot="20718284">
            <a:off x="4794536" y="2071950"/>
            <a:ext cx="3516661" cy="36285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9AE7DC-FDC8-4A49-83F4-7BCE0FFB9BE0}"/>
              </a:ext>
            </a:extLst>
          </p:cNvPr>
          <p:cNvGrpSpPr/>
          <p:nvPr/>
        </p:nvGrpSpPr>
        <p:grpSpPr>
          <a:xfrm>
            <a:off x="1249531" y="1761647"/>
            <a:ext cx="1655910" cy="3966444"/>
            <a:chOff x="1249531" y="1761647"/>
            <a:chExt cx="1655910" cy="3966444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78BB027D-A073-D848-AF77-9605C3517E0C}"/>
                </a:ext>
              </a:extLst>
            </p:cNvPr>
            <p:cNvSpPr/>
            <p:nvPr/>
          </p:nvSpPr>
          <p:spPr>
            <a:xfrm rot="5400000">
              <a:off x="-451419" y="3664284"/>
              <a:ext cx="3764757" cy="362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FA23DAB3-7744-8F46-9C06-B37AE040E367}"/>
                </a:ext>
              </a:extLst>
            </p:cNvPr>
            <p:cNvSpPr/>
            <p:nvPr/>
          </p:nvSpPr>
          <p:spPr>
            <a:xfrm rot="10800000">
              <a:off x="1498690" y="1761647"/>
              <a:ext cx="1406751" cy="3628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58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29D2-BD95-D048-8063-152DF88D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 Attainment Scale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368A3B-534A-6E49-8FB7-A3371659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26601" r="20937" b="9000"/>
          <a:stretch>
            <a:fillRect/>
          </a:stretch>
        </p:blipFill>
        <p:spPr bwMode="auto">
          <a:xfrm>
            <a:off x="2572512" y="1325880"/>
            <a:ext cx="7620000" cy="54530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7DFE67EC-CAD9-AC4D-8866-AF96D88AFF1A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</p:spTree>
    <p:extLst>
      <p:ext uri="{BB962C8B-B14F-4D97-AF65-F5344CB8AC3E}">
        <p14:creationId xmlns:p14="http://schemas.microsoft.com/office/powerpoint/2010/main" val="6425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A683979-0066-ED4F-89BB-CA14C6AC80D9}"/>
              </a:ext>
            </a:extLst>
          </p:cNvPr>
          <p:cNvSpPr/>
          <p:nvPr/>
        </p:nvSpPr>
        <p:spPr>
          <a:xfrm>
            <a:off x="6311675" y="4211721"/>
            <a:ext cx="3011055" cy="19949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20CD8-C504-E747-89D1-0D5D14FE5FD1}"/>
              </a:ext>
            </a:extLst>
          </p:cNvPr>
          <p:cNvSpPr/>
          <p:nvPr/>
        </p:nvSpPr>
        <p:spPr>
          <a:xfrm>
            <a:off x="3345872" y="4211721"/>
            <a:ext cx="3011055" cy="19949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6B8857-26C6-9348-9775-9172C2971501}"/>
              </a:ext>
            </a:extLst>
          </p:cNvPr>
          <p:cNvSpPr/>
          <p:nvPr/>
        </p:nvSpPr>
        <p:spPr>
          <a:xfrm>
            <a:off x="3338720" y="2216727"/>
            <a:ext cx="3011055" cy="19949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7D6F6-1490-1D4E-8616-DBD27F9EAF23}"/>
              </a:ext>
            </a:extLst>
          </p:cNvPr>
          <p:cNvSpPr/>
          <p:nvPr/>
        </p:nvSpPr>
        <p:spPr>
          <a:xfrm>
            <a:off x="6280727" y="2216727"/>
            <a:ext cx="3011055" cy="19949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73556-5D6B-BD4D-A108-860A7093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it look like?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1053043-2861-8E45-8FC4-89B7DEC688A2}"/>
              </a:ext>
            </a:extLst>
          </p:cNvPr>
          <p:cNvSpPr/>
          <p:nvPr/>
        </p:nvSpPr>
        <p:spPr>
          <a:xfrm rot="2070762">
            <a:off x="10779689" y="266112"/>
            <a:ext cx="1286255" cy="110273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Survey Design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BEF46E8-9BE1-264D-BF9C-F88321F00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474253"/>
              </p:ext>
            </p:extLst>
          </p:nvPr>
        </p:nvGraphicFramePr>
        <p:xfrm>
          <a:off x="2927927" y="1636192"/>
          <a:ext cx="6567056" cy="494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F00597E-A8AD-104B-AF05-F0B70231DD5F}"/>
              </a:ext>
            </a:extLst>
          </p:cNvPr>
          <p:cNvSpPr txBox="1"/>
          <p:nvPr/>
        </p:nvSpPr>
        <p:spPr>
          <a:xfrm>
            <a:off x="1129611" y="4027055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88C5FD-D461-4745-9264-F8855A065A05}"/>
              </a:ext>
            </a:extLst>
          </p:cNvPr>
          <p:cNvSpPr txBox="1"/>
          <p:nvPr/>
        </p:nvSpPr>
        <p:spPr>
          <a:xfrm>
            <a:off x="7435273" y="29787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A23CD8-0AF9-6F4B-A388-774A8FD83E29}"/>
              </a:ext>
            </a:extLst>
          </p:cNvPr>
          <p:cNvSpPr txBox="1"/>
          <p:nvPr/>
        </p:nvSpPr>
        <p:spPr>
          <a:xfrm>
            <a:off x="4050146" y="29787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CBFA84-BF25-954A-9736-2C392A8B50EF}"/>
              </a:ext>
            </a:extLst>
          </p:cNvPr>
          <p:cNvSpPr txBox="1"/>
          <p:nvPr/>
        </p:nvSpPr>
        <p:spPr>
          <a:xfrm>
            <a:off x="7684655" y="52402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C4E6A-A9A9-1D43-BE89-3DC5796737D5}"/>
              </a:ext>
            </a:extLst>
          </p:cNvPr>
          <p:cNvSpPr txBox="1"/>
          <p:nvPr/>
        </p:nvSpPr>
        <p:spPr>
          <a:xfrm>
            <a:off x="4050146" y="52218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B4634-3734-874C-B34E-4FCA851906EB}"/>
              </a:ext>
            </a:extLst>
          </p:cNvPr>
          <p:cNvSpPr txBox="1"/>
          <p:nvPr/>
        </p:nvSpPr>
        <p:spPr>
          <a:xfrm>
            <a:off x="8495541" y="254156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Surveys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51E4E6-D5EA-4A48-944E-1F4C02AA71B0}"/>
              </a:ext>
            </a:extLst>
          </p:cNvPr>
          <p:cNvSpPr txBox="1"/>
          <p:nvPr/>
        </p:nvSpPr>
        <p:spPr>
          <a:xfrm>
            <a:off x="5653884" y="2381681"/>
            <a:ext cx="212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Research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EE8EA6-B478-3241-ABD1-547F1FF33FAE}"/>
              </a:ext>
            </a:extLst>
          </p:cNvPr>
          <p:cNvSpPr txBox="1"/>
          <p:nvPr/>
        </p:nvSpPr>
        <p:spPr>
          <a:xfrm>
            <a:off x="3128859" y="270918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Qual Data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147065-135C-C94A-AE42-07E608BCEBD4}"/>
              </a:ext>
            </a:extLst>
          </p:cNvPr>
          <p:cNvSpPr txBox="1"/>
          <p:nvPr/>
        </p:nvSpPr>
        <p:spPr>
          <a:xfrm>
            <a:off x="3897481" y="3359767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 Data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61333-392D-B24E-87B0-42AA806916FE}"/>
              </a:ext>
            </a:extLst>
          </p:cNvPr>
          <p:cNvSpPr txBox="1"/>
          <p:nvPr/>
        </p:nvSpPr>
        <p:spPr>
          <a:xfrm>
            <a:off x="8785685" y="318316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Assessing Lit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C6638-1A7C-284C-B777-5F46239DCEB8}"/>
              </a:ext>
            </a:extLst>
          </p:cNvPr>
          <p:cNvSpPr txBox="1"/>
          <p:nvPr/>
        </p:nvSpPr>
        <p:spPr>
          <a:xfrm>
            <a:off x="5635194" y="3750145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Methods</a:t>
            </a:r>
          </a:p>
        </p:txBody>
      </p:sp>
    </p:spTree>
    <p:extLst>
      <p:ext uri="{BB962C8B-B14F-4D97-AF65-F5344CB8AC3E}">
        <p14:creationId xmlns:p14="http://schemas.microsoft.com/office/powerpoint/2010/main" val="20005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1155</Words>
  <Application>Microsoft Macintosh PowerPoint</Application>
  <PresentationFormat>Widescreen</PresentationFormat>
  <Paragraphs>260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Elephant</vt:lpstr>
      <vt:lpstr>Tekton Pro</vt:lpstr>
      <vt:lpstr>BrushVTI</vt:lpstr>
      <vt:lpstr>Chart</vt:lpstr>
      <vt:lpstr>CAIP Canada Exam Prep Seminar: Questionnaire “Survey” Design</vt:lpstr>
      <vt:lpstr>Questionnaire Design</vt:lpstr>
      <vt:lpstr>The Sandwich</vt:lpstr>
      <vt:lpstr>Types of Questions</vt:lpstr>
      <vt:lpstr>Have some fun! Take a topic!  Maybe travel, school, working from home, anything Interview a friend/family member BUT design your four question interview with OPEN Questions and then CLOSED-ENDED Questions Then try it out!</vt:lpstr>
      <vt:lpstr>Types of Questions</vt:lpstr>
      <vt:lpstr>Types of Questions</vt:lpstr>
      <vt:lpstr>Goal Attainment Scale</vt:lpstr>
      <vt:lpstr>What might it look like?</vt:lpstr>
      <vt:lpstr>Writing Question for Measurement Scale</vt:lpstr>
      <vt:lpstr>Writing Question for Measurement Scale</vt:lpstr>
      <vt:lpstr>Wording Challenges</vt:lpstr>
      <vt:lpstr>Wording Challenges</vt:lpstr>
      <vt:lpstr>Wording Challenges</vt:lpstr>
      <vt:lpstr>Wording Challenges</vt:lpstr>
      <vt:lpstr>Design for Impact</vt:lpstr>
      <vt:lpstr>Design for Mobile (Mobile Optimization)</vt:lpstr>
      <vt:lpstr>Questionnaire Critique Time</vt:lpstr>
      <vt:lpstr>What’s Up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CAIP Canada Exam Prep Seminar: Survey Design</dc:title>
  <dc:creator>Robert Wong</dc:creator>
  <cp:lastModifiedBy>Robert Wong</cp:lastModifiedBy>
  <cp:revision>15</cp:revision>
  <dcterms:created xsi:type="dcterms:W3CDTF">2020-07-30T23:49:27Z</dcterms:created>
  <dcterms:modified xsi:type="dcterms:W3CDTF">2020-09-09T20:37:23Z</dcterms:modified>
</cp:coreProperties>
</file>