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9"/>
  </p:notesMasterIdLst>
  <p:sldIdLst>
    <p:sldId id="256" r:id="rId2"/>
    <p:sldId id="436" r:id="rId3"/>
    <p:sldId id="258" r:id="rId4"/>
    <p:sldId id="327" r:id="rId5"/>
    <p:sldId id="304" r:id="rId6"/>
    <p:sldId id="326" r:id="rId7"/>
    <p:sldId id="429" r:id="rId8"/>
    <p:sldId id="430" r:id="rId9"/>
    <p:sldId id="433" r:id="rId10"/>
    <p:sldId id="376" r:id="rId11"/>
    <p:sldId id="432" r:id="rId12"/>
    <p:sldId id="434" r:id="rId13"/>
    <p:sldId id="328" r:id="rId14"/>
    <p:sldId id="435" r:id="rId15"/>
    <p:sldId id="437" r:id="rId16"/>
    <p:sldId id="264" r:id="rId17"/>
    <p:sldId id="4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2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1CB6-3878-BC4D-A04D-959B8843FAC3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C671-CF75-2D47-828E-E89CD683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1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86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91CB06-AB84-C445-BEB6-53B3C65AC882}" type="slidenum">
              <a:rPr lang="en-US" sz="1300"/>
              <a:pPr eaLnBrk="1" hangingPunct="1"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01250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64F-81FE-A44C-9319-B090CEA0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A6BC3-DE9F-F044-A689-1D98049F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A86CC-365C-3E4C-B1FE-4088B5BC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39AF9-CACA-CF45-9F8E-E4AAE31D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24" y="537352"/>
            <a:ext cx="8875777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8875777" cy="47498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E8A17676-BBA3-8648-817C-88B0B2BBC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85029"/>
            <a:ext cx="8848344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1517727"/>
            <a:ext cx="428853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F78C106-4DD9-2D4E-97E1-A442F73F2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7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21ndSQM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C48E3-3BBD-43C0-9052-E805107A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58408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381B0-DFEF-3B4A-A7A0-C0EFC57F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896" y="3493008"/>
            <a:ext cx="4974999" cy="1277021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CAIP Canada</a:t>
            </a:r>
            <a:br>
              <a:rPr lang="en-US" sz="3100" dirty="0"/>
            </a:br>
            <a:r>
              <a:rPr lang="en-US" sz="3100" dirty="0"/>
              <a:t>Exam Prep Seminar:</a:t>
            </a:r>
            <a:br>
              <a:rPr lang="en-US" sz="4000" dirty="0"/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Research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DA536-BC59-7942-940E-D5210D50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896" y="5010912"/>
            <a:ext cx="4478070" cy="866843"/>
          </a:xfrm>
        </p:spPr>
        <p:txBody>
          <a:bodyPr>
            <a:normAutofit/>
          </a:bodyPr>
          <a:lstStyle/>
          <a:p>
            <a:r>
              <a:rPr lang="en-US" sz="2000" dirty="0"/>
              <a:t>Robert A. G. Wong, </a:t>
            </a:r>
            <a:r>
              <a:rPr lang="en-US" sz="1400" dirty="0"/>
              <a:t>CAIP, FCRIC</a:t>
            </a:r>
            <a:endParaRPr lang="en-US" sz="2000" dirty="0"/>
          </a:p>
          <a:p>
            <a:r>
              <a:rPr lang="en-US" sz="1600" dirty="0"/>
              <a:t>July 2020</a:t>
            </a:r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5AE554DC-830E-6042-9E04-4CD8E27E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37" y="408079"/>
            <a:ext cx="6442203" cy="24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799" y="1295399"/>
            <a:ext cx="8284029" cy="411480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000" dirty="0">
                <a:solidFill>
                  <a:srgbClr val="336699"/>
                </a:solidFill>
                <a:latin typeface="Tekton Pro" charset="0"/>
                <a:ea typeface="ＭＳ Ｐゴシック" charset="0"/>
                <a:cs typeface="ＭＳ Ｐゴシック" charset="0"/>
              </a:rPr>
              <a:t>Positioning</a:t>
            </a:r>
            <a:endParaRPr lang="en-US" sz="600" u="sng" dirty="0">
              <a:solidFill>
                <a:srgbClr val="336699"/>
              </a:solidFill>
              <a:latin typeface="Tekton Pro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solidFill>
                  <a:srgbClr val="336699"/>
                </a:solidFill>
                <a:latin typeface="Tekton Pro" charset="0"/>
                <a:ea typeface="ＭＳ Ｐゴシック" charset="0"/>
                <a:cs typeface="ＭＳ Ｐゴシック" charset="0"/>
              </a:rPr>
              <a:t>your product in the minds of  customers &amp; potential customers</a:t>
            </a:r>
          </a:p>
          <a:p>
            <a:pPr lvl="1" eaLnBrk="1" hangingPunct="1"/>
            <a:r>
              <a:rPr lang="en-US" sz="1600" dirty="0">
                <a:latin typeface="Tekton Pro" charset="0"/>
                <a:ea typeface="ＭＳ Ｐゴシック" charset="0"/>
              </a:rPr>
              <a:t>Know how customers/potential customers perceive &amp; act</a:t>
            </a:r>
          </a:p>
          <a:p>
            <a:pPr lvl="1" eaLnBrk="1" hangingPunct="1"/>
            <a:r>
              <a:rPr lang="en-US" sz="1600" dirty="0">
                <a:latin typeface="Tekton Pro" charset="0"/>
                <a:ea typeface="ＭＳ Ｐゴシック" charset="0"/>
              </a:rPr>
              <a:t>Understand  the competition</a:t>
            </a:r>
          </a:p>
          <a:p>
            <a:pPr lvl="1" eaLnBrk="1" hangingPunct="1"/>
            <a:r>
              <a:rPr lang="en-US" sz="1600" dirty="0">
                <a:latin typeface="Tekton Pro" charset="0"/>
                <a:ea typeface="ＭＳ Ｐゴシック" charset="0"/>
              </a:rPr>
              <a:t>Focus on needs/expectations of customers/potential customers</a:t>
            </a:r>
          </a:p>
          <a:p>
            <a:pPr lvl="1" eaLnBrk="1" hangingPunct="1"/>
            <a:r>
              <a:rPr lang="en-US" sz="1600" dirty="0">
                <a:latin typeface="Tekton Pro" charset="0"/>
                <a:ea typeface="ＭＳ Ｐゴシック" charset="0"/>
              </a:rPr>
              <a:t>Less is more </a:t>
            </a:r>
          </a:p>
          <a:p>
            <a:pPr eaLnBrk="1" hangingPunct="1">
              <a:buFontTx/>
              <a:buNone/>
            </a:pPr>
            <a:endParaRPr lang="en-US" sz="2000" dirty="0">
              <a:solidFill>
                <a:srgbClr val="336699"/>
              </a:solidFill>
              <a:latin typeface="Tekton Pr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000" dirty="0">
              <a:solidFill>
                <a:srgbClr val="336699"/>
              </a:solidFill>
              <a:latin typeface="Tekton Pr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000" dirty="0">
              <a:solidFill>
                <a:srgbClr val="336699"/>
              </a:solidFill>
              <a:latin typeface="Tekton Pr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000" dirty="0">
              <a:solidFill>
                <a:srgbClr val="336699"/>
              </a:solidFill>
              <a:latin typeface="Tekton Pr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336699"/>
                </a:solidFill>
                <a:latin typeface="Tekton Pro" charset="0"/>
                <a:ea typeface="ＭＳ Ｐゴシック" charset="0"/>
                <a:cs typeface="ＭＳ Ｐゴシック" charset="0"/>
              </a:rPr>
              <a:t>Branding</a:t>
            </a:r>
            <a:endParaRPr lang="en-US" sz="600" dirty="0">
              <a:solidFill>
                <a:srgbClr val="336699"/>
              </a:solidFill>
              <a:latin typeface="Tekton Pro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solidFill>
                  <a:srgbClr val="336699"/>
                </a:solidFill>
                <a:latin typeface="Tekton Pro" charset="0"/>
                <a:ea typeface="ＭＳ Ｐゴシック" charset="0"/>
                <a:cs typeface="ＭＳ Ｐゴシック" charset="0"/>
              </a:rPr>
              <a:t>is a concerted communications/advertising campaign based on your positioning</a:t>
            </a:r>
          </a:p>
          <a:p>
            <a:pPr lvl="1" eaLnBrk="1" hangingPunct="1"/>
            <a:r>
              <a:rPr lang="en-US" sz="1600" dirty="0">
                <a:latin typeface="Tekton Pro" charset="0"/>
                <a:ea typeface="ＭＳ Ｐゴシック" charset="0"/>
              </a:rPr>
              <a:t>Brand = the one message that you want remembered</a:t>
            </a:r>
          </a:p>
          <a:p>
            <a:pPr lvl="1" eaLnBrk="1" hangingPunct="1"/>
            <a:endParaRPr lang="en-US" sz="1600" dirty="0">
              <a:latin typeface="Tekton Pro" charset="0"/>
              <a:ea typeface="ＭＳ Ｐゴシック" charset="0"/>
            </a:endParaRPr>
          </a:p>
          <a:p>
            <a:pPr lvl="1" eaLnBrk="1" hangingPunct="1"/>
            <a:endParaRPr lang="en-US" sz="1600" dirty="0">
              <a:latin typeface="Tekton Pro" charset="0"/>
              <a:ea typeface="ＭＳ Ｐゴシック" charset="0"/>
            </a:endParaRPr>
          </a:p>
        </p:txBody>
      </p:sp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487" y="632617"/>
            <a:ext cx="8875777" cy="662781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Information to Insights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17CC7E-A5E2-2448-A22E-1ECC542599DB}"/>
              </a:ext>
            </a:extLst>
          </p:cNvPr>
          <p:cNvGrpSpPr/>
          <p:nvPr/>
        </p:nvGrpSpPr>
        <p:grpSpPr>
          <a:xfrm>
            <a:off x="4866376" y="2915479"/>
            <a:ext cx="2502926" cy="1250950"/>
            <a:chOff x="4866376" y="2915479"/>
            <a:chExt cx="2502926" cy="1250950"/>
          </a:xfrm>
        </p:grpSpPr>
        <p:pic>
          <p:nvPicPr>
            <p:cNvPr id="228356" name="Picture 4" descr="Slide_32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3" t="10352" r="71355" b="53717"/>
            <a:stretch>
              <a:fillRect/>
            </a:stretch>
          </p:blipFill>
          <p:spPr bwMode="auto">
            <a:xfrm rot="-488580">
              <a:off x="4866376" y="2915479"/>
              <a:ext cx="1020763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357" name="Picture 5" descr="Slide_32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75" t="10352" r="50000" b="53717"/>
            <a:stretch>
              <a:fillRect/>
            </a:stretch>
          </p:blipFill>
          <p:spPr bwMode="auto">
            <a:xfrm rot="449894">
              <a:off x="6386640" y="2925797"/>
              <a:ext cx="982662" cy="12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8362" name="Picture 10" descr="Slide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9"/>
          <a:stretch>
            <a:fillRect/>
          </a:stretch>
        </p:blipFill>
        <p:spPr bwMode="auto">
          <a:xfrm>
            <a:off x="4400123" y="5251035"/>
            <a:ext cx="3820885" cy="21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98655CA1-A5AD-724C-8ABB-0DABA16F26D6}"/>
              </a:ext>
            </a:extLst>
          </p:cNvPr>
          <p:cNvSpPr/>
          <p:nvPr/>
        </p:nvSpPr>
        <p:spPr>
          <a:xfrm rot="2096905">
            <a:off x="10726232" y="258137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4034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psf\Host\Users\robertwong\Pictures\iPhoto Library\Modified\2011\2011-05-24\IMG_0917.jpg">
            <a:extLst>
              <a:ext uri="{FF2B5EF4-FFF2-40B4-BE49-F238E27FC236}">
                <a16:creationId xmlns:a16="http://schemas.microsoft.com/office/drawing/2014/main" id="{B76E0ED9-3E32-5B41-AA89-0E521D6E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857" r="5275"/>
          <a:stretch>
            <a:fillRect/>
          </a:stretch>
        </p:blipFill>
        <p:spPr bwMode="auto">
          <a:xfrm>
            <a:off x="-1" y="1807905"/>
            <a:ext cx="3279219" cy="5050095"/>
          </a:xfrm>
          <a:prstGeom prst="rect">
            <a:avLst/>
          </a:prstGeom>
          <a:noFill/>
        </p:spPr>
      </p:pic>
      <p:cxnSp>
        <p:nvCxnSpPr>
          <p:cNvPr id="55" name="Straight Connector 4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f\Host\Users\robertwong\Pictures\iPhoto Library\Modified\2011\2011-05-24\IMG_0915.jpg">
            <a:extLst>
              <a:ext uri="{FF2B5EF4-FFF2-40B4-BE49-F238E27FC236}">
                <a16:creationId xmlns:a16="http://schemas.microsoft.com/office/drawing/2014/main" id="{6F31EEE2-A686-4B44-A599-CB0E6BBB4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391" b="2781"/>
          <a:stretch/>
        </p:blipFill>
        <p:spPr bwMode="auto">
          <a:xfrm>
            <a:off x="4310676" y="2095497"/>
            <a:ext cx="3537345" cy="2660860"/>
          </a:xfrm>
          <a:prstGeom prst="rect">
            <a:avLst/>
          </a:prstGeom>
          <a:noFill/>
        </p:spPr>
      </p:pic>
      <p:cxnSp>
        <p:nvCxnSpPr>
          <p:cNvPr id="56" name="Straight Connector 4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\\psf\Host\Users\robertwong\Pictures\iPhoto Library\Modified\2011\2011-05-24\IMG_0919.jpg">
            <a:extLst>
              <a:ext uri="{FF2B5EF4-FFF2-40B4-BE49-F238E27FC236}">
                <a16:creationId xmlns:a16="http://schemas.microsoft.com/office/drawing/2014/main" id="{9313167B-F502-D949-9200-B8412E2D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162336" y="2111404"/>
            <a:ext cx="3517120" cy="2629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5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E84A-67D5-4441-B9C6-7ACFF03E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48" y="533400"/>
            <a:ext cx="8615284" cy="662781"/>
          </a:xfrm>
        </p:spPr>
        <p:txBody>
          <a:bodyPr/>
          <a:lstStyle/>
          <a:p>
            <a:r>
              <a:rPr lang="en-US" dirty="0"/>
              <a:t>Branding at Work!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6215F-EDCC-AE4D-A733-FAEBD9CD9504}"/>
              </a:ext>
            </a:extLst>
          </p:cNvPr>
          <p:cNvGrpSpPr/>
          <p:nvPr/>
        </p:nvGrpSpPr>
        <p:grpSpPr>
          <a:xfrm>
            <a:off x="5021318" y="1676401"/>
            <a:ext cx="7304089" cy="4191000"/>
            <a:chOff x="5021318" y="1676401"/>
            <a:chExt cx="7304089" cy="4191000"/>
          </a:xfrm>
        </p:grpSpPr>
        <p:pic>
          <p:nvPicPr>
            <p:cNvPr id="7" name="Picture 4" descr="Slide_32h">
              <a:extLst>
                <a:ext uri="{FF2B5EF4-FFF2-40B4-BE49-F238E27FC236}">
                  <a16:creationId xmlns:a16="http://schemas.microsoft.com/office/drawing/2014/main" id="{7EEBA01A-C27E-E640-A48F-2A75452FD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2" r="71355" b="53717"/>
            <a:stretch>
              <a:fillRect/>
            </a:stretch>
          </p:blipFill>
          <p:spPr bwMode="auto">
            <a:xfrm>
              <a:off x="5021318" y="1676401"/>
              <a:ext cx="2235200" cy="199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Slide_32h">
              <a:extLst>
                <a:ext uri="{FF2B5EF4-FFF2-40B4-BE49-F238E27FC236}">
                  <a16:creationId xmlns:a16="http://schemas.microsoft.com/office/drawing/2014/main" id="{5DD3AFA8-E530-BE4E-B64F-8E6418B90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55" t="10352" r="6363" b="53717"/>
            <a:stretch>
              <a:fillRect/>
            </a:stretch>
          </p:blipFill>
          <p:spPr bwMode="auto">
            <a:xfrm>
              <a:off x="10587094" y="1676401"/>
              <a:ext cx="1738313" cy="199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Slide_32h">
              <a:extLst>
                <a:ext uri="{FF2B5EF4-FFF2-40B4-BE49-F238E27FC236}">
                  <a16:creationId xmlns:a16="http://schemas.microsoft.com/office/drawing/2014/main" id="{B022B3D7-04B5-834E-8292-0E0FE92E5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0352" r="29575" b="53717"/>
            <a:stretch>
              <a:fillRect/>
            </a:stretch>
          </p:blipFill>
          <p:spPr bwMode="auto">
            <a:xfrm>
              <a:off x="8907519" y="1676401"/>
              <a:ext cx="1592263" cy="199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Slide_32h">
              <a:extLst>
                <a:ext uri="{FF2B5EF4-FFF2-40B4-BE49-F238E27FC236}">
                  <a16:creationId xmlns:a16="http://schemas.microsoft.com/office/drawing/2014/main" id="{AF354586-080A-C244-AC92-7BE68A50E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75" t="10352" r="50000" b="53717"/>
            <a:stretch>
              <a:fillRect/>
            </a:stretch>
          </p:blipFill>
          <p:spPr bwMode="auto">
            <a:xfrm>
              <a:off x="7327956" y="1676401"/>
              <a:ext cx="1593850" cy="199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Slide_32h">
              <a:extLst>
                <a:ext uri="{FF2B5EF4-FFF2-40B4-BE49-F238E27FC236}">
                  <a16:creationId xmlns:a16="http://schemas.microsoft.com/office/drawing/2014/main" id="{38AB5844-97A0-144E-8E2C-0EF47150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" t="48761" r="71355" b="14069"/>
            <a:stretch>
              <a:fillRect/>
            </a:stretch>
          </p:blipFill>
          <p:spPr bwMode="auto">
            <a:xfrm>
              <a:off x="5589643" y="3806826"/>
              <a:ext cx="1666875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Slide_32h">
              <a:extLst>
                <a:ext uri="{FF2B5EF4-FFF2-40B4-BE49-F238E27FC236}">
                  <a16:creationId xmlns:a16="http://schemas.microsoft.com/office/drawing/2014/main" id="{50F44670-377E-6947-BE9C-AFCF6F460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45" t="48761" r="50000" b="14069"/>
            <a:stretch>
              <a:fillRect/>
            </a:stretch>
          </p:blipFill>
          <p:spPr bwMode="auto">
            <a:xfrm>
              <a:off x="7256518" y="3806826"/>
              <a:ext cx="1665288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Slide_32h">
              <a:extLst>
                <a:ext uri="{FF2B5EF4-FFF2-40B4-BE49-F238E27FC236}">
                  <a16:creationId xmlns:a16="http://schemas.microsoft.com/office/drawing/2014/main" id="{A9D0CCD8-2FE0-7244-924A-17DFF442A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8761" r="28645" b="14069"/>
            <a:stretch>
              <a:fillRect/>
            </a:stretch>
          </p:blipFill>
          <p:spPr bwMode="auto">
            <a:xfrm>
              <a:off x="8921807" y="3806826"/>
              <a:ext cx="1665287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Slide_32h">
              <a:extLst>
                <a:ext uri="{FF2B5EF4-FFF2-40B4-BE49-F238E27FC236}">
                  <a16:creationId xmlns:a16="http://schemas.microsoft.com/office/drawing/2014/main" id="{3B289312-5A48-B047-800B-9525607B0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55" t="48761" r="6363" b="14069"/>
            <a:stretch>
              <a:fillRect/>
            </a:stretch>
          </p:blipFill>
          <p:spPr bwMode="auto">
            <a:xfrm>
              <a:off x="10587094" y="3806826"/>
              <a:ext cx="1738313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3" descr="Launch 041">
            <a:extLst>
              <a:ext uri="{FF2B5EF4-FFF2-40B4-BE49-F238E27FC236}">
                <a16:creationId xmlns:a16="http://schemas.microsoft.com/office/drawing/2014/main" id="{47C238C4-2993-E241-8681-8A6E38BC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21709" r="3549"/>
          <a:stretch>
            <a:fillRect/>
          </a:stretch>
        </p:blipFill>
        <p:spPr bwMode="auto">
          <a:xfrm>
            <a:off x="1530836" y="3429000"/>
            <a:ext cx="2408238" cy="289560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DD8F66-88DA-9F49-9498-9EDB0756D13A}"/>
              </a:ext>
            </a:extLst>
          </p:cNvPr>
          <p:cNvGrpSpPr/>
          <p:nvPr/>
        </p:nvGrpSpPr>
        <p:grpSpPr>
          <a:xfrm>
            <a:off x="311636" y="4191001"/>
            <a:ext cx="4922838" cy="2168525"/>
            <a:chOff x="311636" y="4191001"/>
            <a:chExt cx="4922838" cy="2168525"/>
          </a:xfrm>
        </p:grpSpPr>
        <p:pic>
          <p:nvPicPr>
            <p:cNvPr id="16" name="Picture 5" descr="Launch 036">
              <a:extLst>
                <a:ext uri="{FF2B5EF4-FFF2-40B4-BE49-F238E27FC236}">
                  <a16:creationId xmlns:a16="http://schemas.microsoft.com/office/drawing/2014/main" id="{C293A6CC-A8A1-2049-9B77-2194F5A07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4283">
              <a:off x="311636" y="4191001"/>
              <a:ext cx="1627188" cy="2168525"/>
            </a:xfrm>
            <a:prstGeom prst="rect">
              <a:avLst/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Launch 038">
              <a:extLst>
                <a:ext uri="{FF2B5EF4-FFF2-40B4-BE49-F238E27FC236}">
                  <a16:creationId xmlns:a16="http://schemas.microsoft.com/office/drawing/2014/main" id="{FF5646E0-B3DD-EA4F-AFC5-C8BF6A73E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4326">
              <a:off x="3664436" y="4267201"/>
              <a:ext cx="1570038" cy="2092325"/>
            </a:xfrm>
            <a:prstGeom prst="rect">
              <a:avLst/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73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F6A7F-5139-6241-AAA9-8A38911B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124253"/>
            <a:ext cx="8109856" cy="1807305"/>
          </a:xfrm>
        </p:spPr>
        <p:txBody>
          <a:bodyPr>
            <a:normAutofit/>
          </a:bodyPr>
          <a:lstStyle/>
          <a:p>
            <a:r>
              <a:rPr lang="en-US" sz="3100" dirty="0"/>
              <a:t>A Peek: Marketing Communications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5C9F9-5315-1448-817E-70E0C0DF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2554"/>
            <a:ext cx="5079999" cy="47135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Promotion is to influence an expected objective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Short term effects such as increased awareness or persuade a repurchase of the same product/service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Long term effects such as reinforce consistent recognizable brand image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Research to measure the effect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Consumer intercepts to measure awareness, recall, associated images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Telephone tracking studies to measure pre &amp; post campaign – awareness, image recall, call to action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Online research – show media ads and query reactions to ads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" name="Picture 3" descr="A screenshot of a newspaper&#10;&#10;Description automatically generated">
            <a:extLst>
              <a:ext uri="{FF2B5EF4-FFF2-40B4-BE49-F238E27FC236}">
                <a16:creationId xmlns:a16="http://schemas.microsoft.com/office/drawing/2014/main" id="{C67F9A48-DF82-AF4F-8E81-423071A41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0" r="9391"/>
          <a:stretch/>
        </p:blipFill>
        <p:spPr>
          <a:xfrm>
            <a:off x="6339805" y="1480456"/>
            <a:ext cx="5859304" cy="537754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033B563D-861C-F644-8322-677EA6AC7DD8}"/>
              </a:ext>
            </a:extLst>
          </p:cNvPr>
          <p:cNvSpPr/>
          <p:nvPr/>
        </p:nvSpPr>
        <p:spPr>
          <a:xfrm rot="2096905">
            <a:off x="10749424" y="258135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/>
              <a:t>Management</a:t>
            </a:r>
          </a:p>
        </p:txBody>
      </p:sp>
      <p:sp>
        <p:nvSpPr>
          <p:cNvPr id="9" name="Freeform: Shape 6" descr="Tag=AccentColor&#10;Flavor=Light&#10;Target=Fill">
            <a:extLst>
              <a:ext uri="{FF2B5EF4-FFF2-40B4-BE49-F238E27FC236}">
                <a16:creationId xmlns:a16="http://schemas.microsoft.com/office/drawing/2014/main" id="{C7D46D20-91CB-3249-AD4B-11C4651611D0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" name="Picture 9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9C4E7A8F-8EC7-3643-82BC-8A37AAAC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997F1-0D49-1645-A335-B08EDA97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5" y="1775138"/>
            <a:ext cx="4620584" cy="29356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Role as Analytics &amp; Insights Professionals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D339DB12-8AD7-2B46-A057-FD7A91066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1" r="12179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Freeform: Shape 6" descr="Tag=AccentColor&#10;Flavor=Light&#10;Target=Fill">
            <a:extLst>
              <a:ext uri="{FF2B5EF4-FFF2-40B4-BE49-F238E27FC236}">
                <a16:creationId xmlns:a16="http://schemas.microsoft.com/office/drawing/2014/main" id="{78E2A083-303E-BB44-A411-136AECEA0351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" name="Picture 9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D2B17FD6-A4BD-5049-98B8-B9E57EAC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D8DAF5-5FCC-C440-A2F7-45B52E0FB006}"/>
              </a:ext>
            </a:extLst>
          </p:cNvPr>
          <p:cNvSpPr txBox="1"/>
          <p:nvPr/>
        </p:nvSpPr>
        <p:spPr>
          <a:xfrm rot="16200000">
            <a:off x="10473083" y="5272949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Yuri_Arcura</a:t>
            </a:r>
            <a:r>
              <a:rPr lang="en-US" sz="1200" dirty="0">
                <a:solidFill>
                  <a:schemeClr val="bg1"/>
                </a:solidFill>
              </a:rPr>
              <a:t>/iStock</a:t>
            </a:r>
          </a:p>
        </p:txBody>
      </p:sp>
    </p:spTree>
    <p:extLst>
      <p:ext uri="{BB962C8B-B14F-4D97-AF65-F5344CB8AC3E}">
        <p14:creationId xmlns:p14="http://schemas.microsoft.com/office/powerpoint/2010/main" val="39587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D40BCBC-9946-490D-A7E1-34346BFC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832555"/>
            <a:ext cx="5816600" cy="384366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As colleagues…client &amp; supplier sides - financially responsible (“scope creep”)</a:t>
            </a:r>
          </a:p>
          <a:p>
            <a:pPr lvl="1"/>
            <a:r>
              <a:rPr lang="en-US" sz="1600" dirty="0"/>
              <a:t>Mentorships &amp; reverse mentorships</a:t>
            </a:r>
            <a:endParaRPr lang="en-US" sz="2000" dirty="0"/>
          </a:p>
          <a:p>
            <a:r>
              <a:rPr lang="en-US" sz="2000" dirty="0"/>
              <a:t>As clients…clients, sub-consultant specialists</a:t>
            </a:r>
          </a:p>
          <a:p>
            <a:pPr lvl="1"/>
            <a:r>
              <a:rPr lang="en-US" sz="1600" dirty="0"/>
              <a:t>Full range of opportunities from government, political parties, not-for-profit, retailers, media, industry associations, law firms</a:t>
            </a:r>
          </a:p>
          <a:p>
            <a:pPr lvl="1"/>
            <a:r>
              <a:rPr lang="en-US" sz="1600" dirty="0"/>
              <a:t>Relationships as partnerships in insight development</a:t>
            </a:r>
          </a:p>
          <a:p>
            <a:r>
              <a:rPr lang="en-US" sz="2000" dirty="0"/>
              <a:t>As providers…internally &amp; externally</a:t>
            </a:r>
          </a:p>
          <a:p>
            <a:pPr lvl="1"/>
            <a:r>
              <a:rPr lang="en-US" sz="1600" dirty="0"/>
              <a:t>CAIPs should stay informed, be effective communicators, develop realistic costings, ensure quality management, analyze thoughtfully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Content Placeholder 8" descr="A person sitting at a table&#10;&#10;Description automatically generated">
            <a:extLst>
              <a:ext uri="{FF2B5EF4-FFF2-40B4-BE49-F238E27FC236}">
                <a16:creationId xmlns:a16="http://schemas.microsoft.com/office/drawing/2014/main" id="{ED072446-7A34-B146-A697-EF9C87A71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5" r="12268" b="-1"/>
          <a:stretch/>
        </p:blipFill>
        <p:spPr>
          <a:xfrm>
            <a:off x="6467034" y="10"/>
            <a:ext cx="65416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2" name="Freeform: Shape 6" descr="Tag=AccentColor&#10;Flavor=Light&#10;Target=Fill">
            <a:extLst>
              <a:ext uri="{FF2B5EF4-FFF2-40B4-BE49-F238E27FC236}">
                <a16:creationId xmlns:a16="http://schemas.microsoft.com/office/drawing/2014/main" id="{2BAEF2EC-E527-CF49-BA00-85B269E304F0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4" name="Picture 13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70A55751-CBED-6243-B738-E4CB2F61E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518338-C1E4-C34C-B998-9283B3208DAB}"/>
              </a:ext>
            </a:extLst>
          </p:cNvPr>
          <p:cNvSpPr txBox="1"/>
          <p:nvPr/>
        </p:nvSpPr>
        <p:spPr>
          <a:xfrm>
            <a:off x="299500" y="5563903"/>
            <a:ext cx="7178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Professionalism, ethics, responsibility and establishing and maintaining good relations are core to the success of the research, insights and analytics industry 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DC7AB94-8A38-884A-95D2-4EA0813E5E37}"/>
              </a:ext>
            </a:extLst>
          </p:cNvPr>
          <p:cNvSpPr/>
          <p:nvPr/>
        </p:nvSpPr>
        <p:spPr>
          <a:xfrm>
            <a:off x="10438965" y="156910"/>
            <a:ext cx="1947032" cy="1121229"/>
          </a:xfrm>
          <a:prstGeom prst="wedgeRoundRectCallout">
            <a:avLst>
              <a:gd name="adj1" fmla="val -78250"/>
              <a:gd name="adj2" fmla="val 536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Respect &amp; cooperation of public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D26E9B-9C85-BA43-9059-F6584EEAEE35}"/>
              </a:ext>
            </a:extLst>
          </p:cNvPr>
          <p:cNvSpPr txBox="1"/>
          <p:nvPr/>
        </p:nvSpPr>
        <p:spPr>
          <a:xfrm>
            <a:off x="668867" y="6567477"/>
            <a:ext cx="1218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Chakrapani, C &amp; Deal, K. Modern Marketing Research Step-by-Step, Chapter 12, online July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F5CE3-596C-5A42-8A08-243A33C8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258" y="124253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CAIPs’ Responsibilities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EBB0B-AA76-F943-BF00-AF5777B383A6}"/>
              </a:ext>
            </a:extLst>
          </p:cNvPr>
          <p:cNvSpPr txBox="1"/>
          <p:nvPr/>
        </p:nvSpPr>
        <p:spPr>
          <a:xfrm rot="16200000">
            <a:off x="11367451" y="5272949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</a:t>
            </a:r>
            <a:r>
              <a:rPr lang="en-US" sz="1200" dirty="0" err="1"/>
              <a:t>demaerre</a:t>
            </a:r>
            <a:r>
              <a:rPr lang="en-US" sz="1200" dirty="0"/>
              <a:t>/iStock</a:t>
            </a:r>
          </a:p>
        </p:txBody>
      </p:sp>
    </p:spTree>
    <p:extLst>
      <p:ext uri="{BB962C8B-B14F-4D97-AF65-F5344CB8AC3E}">
        <p14:creationId xmlns:p14="http://schemas.microsoft.com/office/powerpoint/2010/main" val="9571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70E3B-70B6-E347-8CCB-A53A53CD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Your Turn Now!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Practice Questions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73462-0196-0648-B92D-9DCF9A02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 Next?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A16A12E-C66B-4F49-A1B9-A18FEF91A227}"/>
              </a:ext>
            </a:extLst>
          </p:cNvPr>
          <p:cNvSpPr/>
          <p:nvPr/>
        </p:nvSpPr>
        <p:spPr>
          <a:xfrm>
            <a:off x="6516197" y="3797544"/>
            <a:ext cx="1639824" cy="15426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 Management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4D7CA0A-4F24-8F45-A3C6-DD0FFC1881D5}"/>
              </a:ext>
            </a:extLst>
          </p:cNvPr>
          <p:cNvSpPr/>
          <p:nvPr/>
        </p:nvSpPr>
        <p:spPr>
          <a:xfrm>
            <a:off x="7844368" y="2941313"/>
            <a:ext cx="1639824" cy="1542678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Analytics &amp; Insights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0EB0883-6523-0D4F-A8D7-CC5C9E8C42E9}"/>
              </a:ext>
            </a:extLst>
          </p:cNvPr>
          <p:cNvSpPr/>
          <p:nvPr/>
        </p:nvSpPr>
        <p:spPr>
          <a:xfrm>
            <a:off x="9172540" y="3775713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Project Proposal &amp;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Critique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0746FFE-C195-364B-9911-C8AC5667FEB0}"/>
              </a:ext>
            </a:extLst>
          </p:cNvPr>
          <p:cNvSpPr/>
          <p:nvPr/>
        </p:nvSpPr>
        <p:spPr>
          <a:xfrm>
            <a:off x="7845900" y="4589438"/>
            <a:ext cx="1639824" cy="154267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Ethics &amp; Standards 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1737DF9-81AC-8B4F-B7C9-C44D981A4823}"/>
              </a:ext>
            </a:extLst>
          </p:cNvPr>
          <p:cNvSpPr/>
          <p:nvPr/>
        </p:nvSpPr>
        <p:spPr>
          <a:xfrm>
            <a:off x="5189557" y="4612883"/>
            <a:ext cx="1639824" cy="1542678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Sampling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B3F1F3B-C63D-1042-9260-6CCF85D466AC}"/>
              </a:ext>
            </a:extLst>
          </p:cNvPr>
          <p:cNvSpPr/>
          <p:nvPr/>
        </p:nvSpPr>
        <p:spPr>
          <a:xfrm>
            <a:off x="5146881" y="2982204"/>
            <a:ext cx="1639824" cy="154267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Questionnaire Design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77F83C3-A3DC-3342-98E7-574FF381142C}"/>
              </a:ext>
            </a:extLst>
          </p:cNvPr>
          <p:cNvSpPr/>
          <p:nvPr/>
        </p:nvSpPr>
        <p:spPr>
          <a:xfrm>
            <a:off x="2487492" y="4668574"/>
            <a:ext cx="1639824" cy="154267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 Methods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6C881-B60D-8748-9BC9-FF2A178CBE99}"/>
              </a:ext>
            </a:extLst>
          </p:cNvPr>
          <p:cNvGrpSpPr/>
          <p:nvPr/>
        </p:nvGrpSpPr>
        <p:grpSpPr>
          <a:xfrm>
            <a:off x="2478024" y="3002389"/>
            <a:ext cx="2989818" cy="2358388"/>
            <a:chOff x="2524939" y="2370173"/>
            <a:chExt cx="2989818" cy="2358388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6A46E68-1F1B-9B44-BC69-0B57CCCC597C}"/>
                </a:ext>
              </a:extLst>
            </p:cNvPr>
            <p:cNvSpPr/>
            <p:nvPr/>
          </p:nvSpPr>
          <p:spPr>
            <a:xfrm>
              <a:off x="3874933" y="3185883"/>
              <a:ext cx="1639824" cy="1542678"/>
            </a:xfrm>
            <a:prstGeom prst="hex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Research Designs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FE57F7A-C39F-0A41-90DA-2A3B450A7447}"/>
                </a:ext>
              </a:extLst>
            </p:cNvPr>
            <p:cNvSpPr/>
            <p:nvPr/>
          </p:nvSpPr>
          <p:spPr>
            <a:xfrm>
              <a:off x="2524939" y="2370173"/>
              <a:ext cx="1639824" cy="154267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Quant Methods</a:t>
              </a:r>
            </a:p>
          </p:txBody>
        </p:sp>
      </p:grpSp>
      <p:sp>
        <p:nvSpPr>
          <p:cNvPr id="33" name="Hexagon 32">
            <a:extLst>
              <a:ext uri="{FF2B5EF4-FFF2-40B4-BE49-F238E27FC236}">
                <a16:creationId xmlns:a16="http://schemas.microsoft.com/office/drawing/2014/main" id="{B236360F-8BE5-3441-9911-0B99CF6DE8EF}"/>
              </a:ext>
            </a:extLst>
          </p:cNvPr>
          <p:cNvSpPr/>
          <p:nvPr/>
        </p:nvSpPr>
        <p:spPr>
          <a:xfrm>
            <a:off x="1125953" y="3885915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Exam</a:t>
            </a:r>
          </a:p>
        </p:txBody>
      </p:sp>
    </p:spTree>
    <p:extLst>
      <p:ext uri="{BB962C8B-B14F-4D97-AF65-F5344CB8AC3E}">
        <p14:creationId xmlns:p14="http://schemas.microsoft.com/office/powerpoint/2010/main" val="38215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BE80-C5BD-5B49-B51A-17F1A01B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79" y="1931558"/>
            <a:ext cx="4833257" cy="3843666"/>
          </a:xfrm>
        </p:spPr>
        <p:txBody>
          <a:bodyPr>
            <a:normAutofit/>
          </a:bodyPr>
          <a:lstStyle/>
          <a:p>
            <a:r>
              <a:rPr lang="en-US" sz="2000" dirty="0"/>
              <a:t>Research creates value by minimizing risk and maximizing benefits</a:t>
            </a:r>
          </a:p>
          <a:p>
            <a:r>
              <a:rPr lang="en-US" sz="2000" dirty="0"/>
              <a:t>Recognize different management issues</a:t>
            </a:r>
          </a:p>
          <a:p>
            <a:r>
              <a:rPr lang="en-US" sz="2000" dirty="0"/>
              <a:t>Recognize different research approaches </a:t>
            </a:r>
          </a:p>
          <a:p>
            <a:r>
              <a:rPr lang="en-US" sz="2000" dirty="0"/>
              <a:t>Examine your role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038500E-0409-C144-B4F3-6F14EB5E1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3" r="12829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422593F6-FF8B-744D-A5B6-717F1B85B1D9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750AFBDD-1676-C542-AC1E-25AEBD641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F5184-F45F-5647-9925-357A1C09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664" y="124253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Marketing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54B6A-F03D-5F4E-895C-9C71ECE2D140}"/>
              </a:ext>
            </a:extLst>
          </p:cNvPr>
          <p:cNvSpPr txBox="1"/>
          <p:nvPr/>
        </p:nvSpPr>
        <p:spPr>
          <a:xfrm rot="16200000">
            <a:off x="10603902" y="5272940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</a:t>
            </a:r>
            <a:r>
              <a:rPr lang="en-US" sz="1200" dirty="0" err="1"/>
              <a:t>stockfour</a:t>
            </a:r>
            <a:r>
              <a:rPr lang="en-US" sz="1200" dirty="0"/>
              <a:t>/Shutterstock</a:t>
            </a:r>
          </a:p>
        </p:txBody>
      </p:sp>
    </p:spTree>
    <p:extLst>
      <p:ext uri="{BB962C8B-B14F-4D97-AF65-F5344CB8AC3E}">
        <p14:creationId xmlns:p14="http://schemas.microsoft.com/office/powerpoint/2010/main" val="29017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257B-67B4-354E-854B-AED27162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8" y="1854035"/>
            <a:ext cx="5254102" cy="44330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  <a:cs typeface="ＭＳ Ｐゴシック" charset="0"/>
              </a:rPr>
              <a:t>Research can guide marketing functions such as: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  <a:cs typeface="ＭＳ Ｐゴシック" charset="0"/>
              </a:rPr>
              <a:t>Right product or service,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  <a:cs typeface="ＭＳ Ｐゴシック" charset="0"/>
              </a:rPr>
              <a:t>At the right price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  <a:cs typeface="ＭＳ Ｐゴシック" charset="0"/>
              </a:rPr>
              <a:t>In the right place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  <a:cs typeface="ＭＳ Ｐゴシック" charset="0"/>
              </a:rPr>
              <a:t>With the right communication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Common marketing issues: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Consumer understanding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Marketing landscape and brand equity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Innovation development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Marketing communications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Go-to-market tactics (pricing, packaging)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charset="0"/>
                <a:ea typeface="ＭＳ Ｐゴシック" charset="0"/>
              </a:rPr>
              <a:t>Specialized fields such as pharmaceutical, and political opinion polling)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8EB33E77-7E1E-A847-9E27-E668F79AE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2" r="31881" b="-1"/>
          <a:stretch/>
        </p:blipFill>
        <p:spPr>
          <a:xfrm>
            <a:off x="6296021" y="148493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D4039554-57FC-D941-BB91-655B73FF8E0C}"/>
              </a:ext>
            </a:extLst>
          </p:cNvPr>
          <p:cNvSpPr/>
          <p:nvPr/>
        </p:nvSpPr>
        <p:spPr>
          <a:xfrm rot="2096905">
            <a:off x="10749424" y="258135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Management</a:t>
            </a:r>
            <a:endParaRPr lang="en-US" sz="1200"/>
          </a:p>
        </p:txBody>
      </p:sp>
      <p:sp>
        <p:nvSpPr>
          <p:cNvPr id="8" name="Freeform: Shape 6" descr="Tag=AccentColor&#10;Flavor=Light&#10;Target=Fill">
            <a:extLst>
              <a:ext uri="{FF2B5EF4-FFF2-40B4-BE49-F238E27FC236}">
                <a16:creationId xmlns:a16="http://schemas.microsoft.com/office/drawing/2014/main" id="{FA5151D4-3000-2345-AD24-840A5539C23F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C6686949-8960-9E46-B993-44A41A55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9D617-0873-2547-BAE6-ED7FE80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176811"/>
            <a:ext cx="7641770" cy="1807305"/>
          </a:xfrm>
        </p:spPr>
        <p:txBody>
          <a:bodyPr>
            <a:normAutofit/>
          </a:bodyPr>
          <a:lstStyle/>
          <a:p>
            <a:r>
              <a:rPr lang="en-US" dirty="0"/>
              <a:t>Value of Marketing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21241-D95A-CC48-AF0E-18E45507CCA4}"/>
              </a:ext>
            </a:extLst>
          </p:cNvPr>
          <p:cNvSpPr txBox="1"/>
          <p:nvPr/>
        </p:nvSpPr>
        <p:spPr>
          <a:xfrm rot="16200000">
            <a:off x="10618430" y="1391243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@Tempura/iStock</a:t>
            </a:r>
          </a:p>
        </p:txBody>
      </p:sp>
    </p:spTree>
    <p:extLst>
      <p:ext uri="{BB962C8B-B14F-4D97-AF65-F5344CB8AC3E}">
        <p14:creationId xmlns:p14="http://schemas.microsoft.com/office/powerpoint/2010/main" val="15020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60BDA-D348-E34A-89DB-5ABB0143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160867"/>
            <a:ext cx="7883524" cy="1807305"/>
          </a:xfrm>
        </p:spPr>
        <p:txBody>
          <a:bodyPr>
            <a:normAutofit/>
          </a:bodyPr>
          <a:lstStyle/>
          <a:p>
            <a:r>
              <a:rPr lang="en-US" sz="3600" dirty="0"/>
              <a:t>Begins with Understanding of </a:t>
            </a:r>
            <a:br>
              <a:rPr lang="en-US" sz="3600" dirty="0"/>
            </a:br>
            <a:r>
              <a:rPr lang="en-US" sz="3600" dirty="0"/>
              <a:t>Client’s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ADFC-EE86-5047-BC69-D2D7CCE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1808364"/>
            <a:ext cx="5985933" cy="41595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Many forms of research including no research at all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Researcher’s role to understand client’s needs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Could be different than what is requested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Logical enquiry: 	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What is the client’s prime business?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Who needs the information?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What decisions are they wanting to make?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What are the risks of making a wrong decision?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Has past research been conducted and was it informative?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Overall then: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research provide new information and insight to the client’s needs?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B9746A40-EEE5-FC49-8CC3-B8D5E2BE5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4" r="18383" b="2"/>
          <a:stretch/>
        </p:blipFill>
        <p:spPr>
          <a:xfrm>
            <a:off x="7572379" y="1544826"/>
            <a:ext cx="4619621" cy="531317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3FAC08BE-CF49-6F42-AFB6-8EC22271CD24}"/>
              </a:ext>
            </a:extLst>
          </p:cNvPr>
          <p:cNvSpPr/>
          <p:nvPr/>
        </p:nvSpPr>
        <p:spPr>
          <a:xfrm rot="2096905">
            <a:off x="10749424" y="258135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Management</a:t>
            </a:r>
            <a:endParaRPr lang="en-US" sz="1200"/>
          </a:p>
        </p:txBody>
      </p:sp>
      <p:sp>
        <p:nvSpPr>
          <p:cNvPr id="8" name="Freeform: Shape 6" descr="Tag=AccentColor&#10;Flavor=Light&#10;Target=Fill">
            <a:extLst>
              <a:ext uri="{FF2B5EF4-FFF2-40B4-BE49-F238E27FC236}">
                <a16:creationId xmlns:a16="http://schemas.microsoft.com/office/drawing/2014/main" id="{AC211633-260D-2248-A36C-5C27E46B9E01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00DA6D59-BA93-4543-A021-714F22E4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CD48C5-A915-2F43-977E-13C2232963E3}"/>
              </a:ext>
            </a:extLst>
          </p:cNvPr>
          <p:cNvSpPr txBox="1"/>
          <p:nvPr/>
        </p:nvSpPr>
        <p:spPr>
          <a:xfrm rot="16200000">
            <a:off x="10521830" y="5272950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skupicoo</a:t>
            </a:r>
            <a:r>
              <a:rPr lang="en-US" sz="1200" dirty="0">
                <a:solidFill>
                  <a:schemeClr val="bg1"/>
                </a:solidFill>
              </a:rPr>
              <a:t>/iStock</a:t>
            </a:r>
          </a:p>
        </p:txBody>
      </p:sp>
    </p:spTree>
    <p:extLst>
      <p:ext uri="{BB962C8B-B14F-4D97-AF65-F5344CB8AC3E}">
        <p14:creationId xmlns:p14="http://schemas.microsoft.com/office/powerpoint/2010/main" val="22197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C44C-85F4-C347-9CDE-E7A415C58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13" y="1854326"/>
            <a:ext cx="4766054" cy="46917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Consumer Understanding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U&amp;A/A&amp;U or H&amp;A – Usage and Attitude, Habit and Attitude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Your turn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Past </a:t>
            </a:r>
            <a:r>
              <a:rPr lang="en-US" sz="1800" dirty="0" err="1"/>
              <a:t>behavioural</a:t>
            </a:r>
            <a:r>
              <a:rPr lang="en-US" sz="1800" dirty="0"/>
              <a:t> questions: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Think about questions regarding decisions to dine out at a restaurant or about a choice of a family travel destination. 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Then build attitudinal scaled question: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For your topic, what might be your questions?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C8452-9807-B045-97E6-2CE40FACC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49606" y="1192961"/>
            <a:ext cx="7522039" cy="564152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Hexagon 9">
            <a:extLst>
              <a:ext uri="{FF2B5EF4-FFF2-40B4-BE49-F238E27FC236}">
                <a16:creationId xmlns:a16="http://schemas.microsoft.com/office/drawing/2014/main" id="{D16378FD-B266-C243-9116-504B41774868}"/>
              </a:ext>
            </a:extLst>
          </p:cNvPr>
          <p:cNvSpPr/>
          <p:nvPr/>
        </p:nvSpPr>
        <p:spPr>
          <a:xfrm rot="2096905">
            <a:off x="10749424" y="258135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Management</a:t>
            </a:r>
            <a:endParaRPr lang="en-US" sz="1200"/>
          </a:p>
        </p:txBody>
      </p:sp>
      <p:sp>
        <p:nvSpPr>
          <p:cNvPr id="11" name="Freeform: Shape 6" descr="Tag=AccentColor&#10;Flavor=Light&#10;Target=Fill">
            <a:extLst>
              <a:ext uri="{FF2B5EF4-FFF2-40B4-BE49-F238E27FC236}">
                <a16:creationId xmlns:a16="http://schemas.microsoft.com/office/drawing/2014/main" id="{F1DE1CC5-6C28-B841-BDFC-13065AC5D506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2" name="Picture 11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712C0ED3-30A0-094B-B9CC-0E7A2A23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640" y="23511"/>
            <a:ext cx="7200365" cy="1807305"/>
          </a:xfrm>
        </p:spPr>
        <p:txBody>
          <a:bodyPr>
            <a:normAutofit/>
          </a:bodyPr>
          <a:lstStyle/>
          <a:p>
            <a:r>
              <a:rPr lang="en-US" dirty="0"/>
              <a:t>A Peek: Consumer Understanding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82594-6E76-AC42-9F70-902418FC3193}"/>
              </a:ext>
            </a:extLst>
          </p:cNvPr>
          <p:cNvSpPr txBox="1"/>
          <p:nvPr/>
        </p:nvSpPr>
        <p:spPr>
          <a:xfrm rot="16200000">
            <a:off x="11686595" y="5261194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rmcg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6272-D07B-FF4A-81A6-3CF66A66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Analytics and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004F-3346-2448-9F73-D8F3918F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4" y="1422374"/>
            <a:ext cx="7902110" cy="47498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Correlation analysis</a:t>
            </a:r>
          </a:p>
          <a:p>
            <a:pPr lvl="1"/>
            <a:r>
              <a:rPr lang="en-US" dirty="0"/>
              <a:t>Degree to which two items are related </a:t>
            </a:r>
          </a:p>
          <a:p>
            <a:pPr lvl="1"/>
            <a:r>
              <a:rPr lang="en-US" dirty="0"/>
              <a:t>Maybe satisfaction &amp; purchasing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Factor analysis &amp; principal component analysis</a:t>
            </a:r>
          </a:p>
          <a:p>
            <a:pPr lvl="1"/>
            <a:r>
              <a:rPr lang="en-US" dirty="0"/>
              <a:t>Data reduction technique of attitudes to discover some key underlying themes represented by groups of attitudes  </a:t>
            </a:r>
          </a:p>
          <a:p>
            <a:r>
              <a:rPr lang="en-US" dirty="0"/>
              <a:t>Cluster analysis</a:t>
            </a:r>
          </a:p>
          <a:p>
            <a:pPr lvl="1"/>
            <a:r>
              <a:rPr lang="en-US" dirty="0"/>
              <a:t>Technique to divide consumers/population into manageable clusters </a:t>
            </a:r>
            <a:r>
              <a:rPr lang="en-US" sz="1600" dirty="0"/>
              <a:t>(e.g. Environics Analytics PRIZM2 Lifestyle Clusters)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887F4F6-C7F0-1449-BAF7-2458786F097B}"/>
              </a:ext>
            </a:extLst>
          </p:cNvPr>
          <p:cNvSpPr/>
          <p:nvPr/>
        </p:nvSpPr>
        <p:spPr>
          <a:xfrm rot="2096905">
            <a:off x="10749424" y="268074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Management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050B3F6-17E0-A140-9106-A1FA7A84B89D}"/>
              </a:ext>
            </a:extLst>
          </p:cNvPr>
          <p:cNvSpPr/>
          <p:nvPr/>
        </p:nvSpPr>
        <p:spPr>
          <a:xfrm rot="2096905">
            <a:off x="10726232" y="258137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D8FF7-D7A3-0349-8EDF-9017E9DDD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30" y="1582222"/>
            <a:ext cx="996765" cy="16647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390A8D-C33D-E049-A3AF-00D086BA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1" y="1727548"/>
            <a:ext cx="967323" cy="161997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3022D8-0FB6-014F-BE93-AAED6F13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97" y="3331634"/>
            <a:ext cx="1011767" cy="1682215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511D1E7E-9698-D94C-A93F-FE74C78A3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41" y="5175784"/>
            <a:ext cx="1011767" cy="168221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160EF4F-AD17-AE40-BF84-2525C1E32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2" y="3408135"/>
            <a:ext cx="994391" cy="1665305"/>
          </a:xfrm>
          <a:prstGeom prst="rect">
            <a:avLst/>
          </a:prstGeom>
        </p:spPr>
      </p:pic>
      <p:pic>
        <p:nvPicPr>
          <p:cNvPr id="19" name="Picture 18" descr="A picture containing bicycle&#10;&#10;Description automatically generated">
            <a:extLst>
              <a:ext uri="{FF2B5EF4-FFF2-40B4-BE49-F238E27FC236}">
                <a16:creationId xmlns:a16="http://schemas.microsoft.com/office/drawing/2014/main" id="{18FC16F0-A25A-704F-B002-9A9BED356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6751" y="5204462"/>
            <a:ext cx="987364" cy="16535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CFA4B6-341C-5145-8C0F-3110D0094E69}"/>
              </a:ext>
            </a:extLst>
          </p:cNvPr>
          <p:cNvSpPr txBox="1"/>
          <p:nvPr/>
        </p:nvSpPr>
        <p:spPr>
          <a:xfrm rot="16200000">
            <a:off x="10603902" y="5272940"/>
            <a:ext cx="289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@Environics Analytics</a:t>
            </a:r>
          </a:p>
        </p:txBody>
      </p:sp>
    </p:spTree>
    <p:extLst>
      <p:ext uri="{BB962C8B-B14F-4D97-AF65-F5344CB8AC3E}">
        <p14:creationId xmlns:p14="http://schemas.microsoft.com/office/powerpoint/2010/main" val="1470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5A077-AAC5-FC47-B3BC-D3B371B4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8630"/>
            <a:ext cx="8899146" cy="1800526"/>
          </a:xfrm>
        </p:spPr>
        <p:txBody>
          <a:bodyPr>
            <a:normAutofit/>
          </a:bodyPr>
          <a:lstStyle/>
          <a:p>
            <a:r>
              <a:rPr lang="en-US" sz="3600" dirty="0"/>
              <a:t>Peek: Market Landscape &amp; Brand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B4D9-E753-1E4F-B9B2-183E28FB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49" y="2223987"/>
            <a:ext cx="3888528" cy="3553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Management Issue: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Downtown BIA was facing increased competition with new resort Village, box stores along a major corridor and nearby communities maturing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BIA wanted to entice more patrons to visit and shop in the downtown </a:t>
            </a:r>
            <a:r>
              <a:rPr lang="en-US" sz="2000"/>
              <a:t>more often</a:t>
            </a:r>
            <a:endParaRPr lang="en-US" sz="2000" dirty="0"/>
          </a:p>
        </p:txBody>
      </p:sp>
      <p:pic>
        <p:nvPicPr>
          <p:cNvPr id="6" name="Picture 5" descr="A sign hanging from a tre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DB30ECC-4A5D-6141-B249-82ACE837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6035" y="2232969"/>
            <a:ext cx="4489538" cy="3367154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B629B4BF-E8CD-3C4A-B1F8-4DD2652F1BEB}"/>
              </a:ext>
            </a:extLst>
          </p:cNvPr>
          <p:cNvSpPr/>
          <p:nvPr/>
        </p:nvSpPr>
        <p:spPr>
          <a:xfrm rot="2096905">
            <a:off x="10726232" y="258137"/>
            <a:ext cx="1256140" cy="11273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Management</a:t>
            </a:r>
            <a:endParaRPr lang="en-US" sz="1200"/>
          </a:p>
        </p:txBody>
      </p:sp>
      <p:sp>
        <p:nvSpPr>
          <p:cNvPr id="8" name="Freeform: Shape 6" descr="Tag=AccentColor&#10;Flavor=Light&#10;Target=Fill">
            <a:extLst>
              <a:ext uri="{FF2B5EF4-FFF2-40B4-BE49-F238E27FC236}">
                <a16:creationId xmlns:a16="http://schemas.microsoft.com/office/drawing/2014/main" id="{8E909797-8FF7-FE4E-8212-E1F3984CA5BD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AF278538-1344-3245-9E76-A96B43664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2629"/>
            <a:ext cx="2406650" cy="914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26767-12FA-9546-8E3E-4B1C6F543102}"/>
              </a:ext>
            </a:extLst>
          </p:cNvPr>
          <p:cNvSpPr txBox="1"/>
          <p:nvPr/>
        </p:nvSpPr>
        <p:spPr>
          <a:xfrm>
            <a:off x="1434075" y="6508017"/>
            <a:ext cx="45191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Source: RMCG Inc, Collingwood Downtown Image Research, 2005</a:t>
            </a:r>
          </a:p>
        </p:txBody>
      </p:sp>
    </p:spTree>
    <p:extLst>
      <p:ext uri="{BB962C8B-B14F-4D97-AF65-F5344CB8AC3E}">
        <p14:creationId xmlns:p14="http://schemas.microsoft.com/office/powerpoint/2010/main" val="20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95D5D-8F90-244A-ADB0-0ADAF3B7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4" y="19971"/>
            <a:ext cx="5798318" cy="1800526"/>
          </a:xfrm>
        </p:spPr>
        <p:txBody>
          <a:bodyPr>
            <a:normAutofit/>
          </a:bodyPr>
          <a:lstStyle/>
          <a:p>
            <a:r>
              <a:rPr lang="en-US" dirty="0"/>
              <a:t>Research Methodology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A31B0FA-EB9D-40AF-9C4B-9083A837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0497"/>
            <a:ext cx="3888528" cy="4356465"/>
          </a:xfrm>
        </p:spPr>
        <p:txBody>
          <a:bodyPr>
            <a:normAutofit/>
          </a:bodyPr>
          <a:lstStyle/>
          <a:p>
            <a:r>
              <a:rPr lang="en-US" sz="2000" dirty="0"/>
              <a:t>MCAPI intercepts in Downtown Collingwood and four </a:t>
            </a:r>
            <a:r>
              <a:rPr lang="en-US" sz="2000" dirty="0" err="1"/>
              <a:t>neighbouring</a:t>
            </a:r>
            <a:r>
              <a:rPr lang="en-US" sz="2000" dirty="0"/>
              <a:t> communities</a:t>
            </a:r>
          </a:p>
          <a:p>
            <a:r>
              <a:rPr lang="en-US" sz="2000" dirty="0"/>
              <a:t>Asked about the visitation patterns, images and experiences of all five communities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C0409B1-7214-CE4E-8EA1-1C939975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55" y="1820497"/>
            <a:ext cx="6018829" cy="4514120"/>
          </a:xfrm>
          <a:prstGeom prst="rect">
            <a:avLst/>
          </a:prstGeom>
        </p:spPr>
      </p:pic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82B13124-F8F2-0F42-9F4A-24C64F18CE3F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E5FE620B-3921-0C43-A735-7B357BFBA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A148F-7EF6-5E4B-B2F2-7AE224A8398D}"/>
              </a:ext>
            </a:extLst>
          </p:cNvPr>
          <p:cNvSpPr txBox="1"/>
          <p:nvPr/>
        </p:nvSpPr>
        <p:spPr>
          <a:xfrm>
            <a:off x="6838712" y="6434915"/>
            <a:ext cx="45191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Source: RMCG Inc, Collingwood Downtown Image Research, 2005</a:t>
            </a:r>
          </a:p>
        </p:txBody>
      </p:sp>
    </p:spTree>
    <p:extLst>
      <p:ext uri="{BB962C8B-B14F-4D97-AF65-F5344CB8AC3E}">
        <p14:creationId xmlns:p14="http://schemas.microsoft.com/office/powerpoint/2010/main" val="40942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F6411-7DFC-0843-A590-ECC04D818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" y="1116483"/>
            <a:ext cx="6157749" cy="46250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A2A70-160B-D046-811E-DE9F50965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483" y="-1"/>
            <a:ext cx="4518782" cy="3476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D478D7-CDE6-AA46-8D1B-1E1B1AB51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483" y="3476329"/>
            <a:ext cx="4518782" cy="338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698529-3875-3749-B8BB-FF4EC44112CB}"/>
              </a:ext>
            </a:extLst>
          </p:cNvPr>
          <p:cNvSpPr txBox="1"/>
          <p:nvPr/>
        </p:nvSpPr>
        <p:spPr>
          <a:xfrm>
            <a:off x="757735" y="5918884"/>
            <a:ext cx="45191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Source: RMCG Inc, Collingwood Downtown Image Research, 2005</a:t>
            </a:r>
          </a:p>
        </p:txBody>
      </p:sp>
    </p:spTree>
    <p:extLst>
      <p:ext uri="{BB962C8B-B14F-4D97-AF65-F5344CB8AC3E}">
        <p14:creationId xmlns:p14="http://schemas.microsoft.com/office/powerpoint/2010/main" val="35128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786</Words>
  <Application>Microsoft Macintosh PowerPoint</Application>
  <PresentationFormat>Widescreen</PresentationFormat>
  <Paragraphs>128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Elephant</vt:lpstr>
      <vt:lpstr>Tekton Pro</vt:lpstr>
      <vt:lpstr>BrushVTI</vt:lpstr>
      <vt:lpstr>CAIP Canada Exam Prep Seminar: Research Management</vt:lpstr>
      <vt:lpstr>Marketing Management</vt:lpstr>
      <vt:lpstr>Value of Marketing Research</vt:lpstr>
      <vt:lpstr>Begins with Understanding of  Client’s Needs</vt:lpstr>
      <vt:lpstr>A Peek: Consumer Understanding</vt:lpstr>
      <vt:lpstr>Potential Analytics and Insights</vt:lpstr>
      <vt:lpstr>Peek: Market Landscape &amp; Brand Equity</vt:lpstr>
      <vt:lpstr>Research Methodology</vt:lpstr>
      <vt:lpstr>PowerPoint Presentation</vt:lpstr>
      <vt:lpstr>Information to Insights</vt:lpstr>
      <vt:lpstr>PowerPoint Presentation</vt:lpstr>
      <vt:lpstr>Branding at Work!</vt:lpstr>
      <vt:lpstr>A Peek: Marketing Communications</vt:lpstr>
      <vt:lpstr>Your Role as Analytics &amp; Insights Professionals</vt:lpstr>
      <vt:lpstr>CAIPs’ Responsibilities </vt:lpstr>
      <vt:lpstr>Your Turn Now! Practice Questions</vt:lpstr>
      <vt:lpstr>What’s Up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CAIP Canada Exam Prep Seminar: Research Management</dc:title>
  <dc:creator>Robert Wong</dc:creator>
  <cp:lastModifiedBy>Robert Wong</cp:lastModifiedBy>
  <cp:revision>17</cp:revision>
  <dcterms:created xsi:type="dcterms:W3CDTF">2020-08-04T19:40:20Z</dcterms:created>
  <dcterms:modified xsi:type="dcterms:W3CDTF">2020-09-10T01:12:21Z</dcterms:modified>
</cp:coreProperties>
</file>