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6"/>
  </p:notesMasterIdLst>
  <p:sldIdLst>
    <p:sldId id="256" r:id="rId2"/>
    <p:sldId id="305" r:id="rId3"/>
    <p:sldId id="308" r:id="rId4"/>
    <p:sldId id="309" r:id="rId5"/>
    <p:sldId id="311" r:id="rId6"/>
    <p:sldId id="317" r:id="rId7"/>
    <p:sldId id="320" r:id="rId8"/>
    <p:sldId id="319" r:id="rId9"/>
    <p:sldId id="318" r:id="rId10"/>
    <p:sldId id="321" r:id="rId11"/>
    <p:sldId id="323" r:id="rId12"/>
    <p:sldId id="322" r:id="rId13"/>
    <p:sldId id="579" r:id="rId14"/>
    <p:sldId id="571" r:id="rId15"/>
    <p:sldId id="572" r:id="rId16"/>
    <p:sldId id="552" r:id="rId17"/>
    <p:sldId id="544" r:id="rId18"/>
    <p:sldId id="555" r:id="rId19"/>
    <p:sldId id="561" r:id="rId20"/>
    <p:sldId id="564" r:id="rId21"/>
    <p:sldId id="575" r:id="rId22"/>
    <p:sldId id="578" r:id="rId23"/>
    <p:sldId id="264" r:id="rId24"/>
    <p:sldId id="4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9B0CB-BFCD-EB49-BAAE-5D26DD5D2B3B}" type="doc">
      <dgm:prSet loTypeId="urn:microsoft.com/office/officeart/2005/8/layout/pyramid4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774C0-B2A6-FD40-A522-BA255FDE2981}">
      <dgm:prSet phldrT="[Text]"/>
      <dgm:spPr/>
      <dgm:t>
        <a:bodyPr/>
        <a:lstStyle/>
        <a:p>
          <a:r>
            <a:rPr lang="en-US" dirty="0"/>
            <a:t>Patterning</a:t>
          </a:r>
        </a:p>
      </dgm:t>
    </dgm:pt>
    <dgm:pt modelId="{DC623491-A9CB-8945-8F68-74A6534A67BD}" type="parTrans" cxnId="{FA5C9840-4BFD-8043-BFEA-BAF4FBA7D1A0}">
      <dgm:prSet/>
      <dgm:spPr/>
      <dgm:t>
        <a:bodyPr/>
        <a:lstStyle/>
        <a:p>
          <a:endParaRPr lang="en-US"/>
        </a:p>
      </dgm:t>
    </dgm:pt>
    <dgm:pt modelId="{BB05EFE8-7280-DB4B-86DA-86A1F769F618}" type="sibTrans" cxnId="{FA5C9840-4BFD-8043-BFEA-BAF4FBA7D1A0}">
      <dgm:prSet/>
      <dgm:spPr/>
      <dgm:t>
        <a:bodyPr/>
        <a:lstStyle/>
        <a:p>
          <a:endParaRPr lang="en-US"/>
        </a:p>
      </dgm:t>
    </dgm:pt>
    <dgm:pt modelId="{47653B83-C474-8542-B62E-1A3F56A23D10}">
      <dgm:prSet phldrT="[Text]"/>
      <dgm:spPr/>
      <dgm:t>
        <a:bodyPr/>
        <a:lstStyle/>
        <a:p>
          <a:r>
            <a:rPr lang="en-US" dirty="0"/>
            <a:t>Cleaning</a:t>
          </a:r>
        </a:p>
      </dgm:t>
    </dgm:pt>
    <dgm:pt modelId="{ACBEEA09-872F-C84E-A1BA-69C9FAB19BE2}" type="parTrans" cxnId="{F68616E4-434F-8147-814A-1AA7546BE2B0}">
      <dgm:prSet/>
      <dgm:spPr/>
      <dgm:t>
        <a:bodyPr/>
        <a:lstStyle/>
        <a:p>
          <a:endParaRPr lang="en-US"/>
        </a:p>
      </dgm:t>
    </dgm:pt>
    <dgm:pt modelId="{480C25D1-434D-824F-827D-957EEDDBBF1B}" type="sibTrans" cxnId="{F68616E4-434F-8147-814A-1AA7546BE2B0}">
      <dgm:prSet/>
      <dgm:spPr/>
      <dgm:t>
        <a:bodyPr/>
        <a:lstStyle/>
        <a:p>
          <a:endParaRPr lang="en-US"/>
        </a:p>
      </dgm:t>
    </dgm:pt>
    <dgm:pt modelId="{E145E548-E807-0846-87B6-438515A12E46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DE908C27-DE19-DD47-8126-5F940CB7D007}" type="parTrans" cxnId="{E5234B33-7F82-2A4D-8B57-B56F1C663404}">
      <dgm:prSet/>
      <dgm:spPr/>
      <dgm:t>
        <a:bodyPr/>
        <a:lstStyle/>
        <a:p>
          <a:endParaRPr lang="en-US"/>
        </a:p>
      </dgm:t>
    </dgm:pt>
    <dgm:pt modelId="{FF26B069-24EB-E340-A33A-1F44C033A3D7}" type="sibTrans" cxnId="{E5234B33-7F82-2A4D-8B57-B56F1C663404}">
      <dgm:prSet/>
      <dgm:spPr/>
      <dgm:t>
        <a:bodyPr/>
        <a:lstStyle/>
        <a:p>
          <a:endParaRPr lang="en-US"/>
        </a:p>
      </dgm:t>
    </dgm:pt>
    <dgm:pt modelId="{DAE74BAB-545F-3447-B362-C808F9854125}">
      <dgm:prSet phldrT="[Text]"/>
      <dgm:spPr/>
      <dgm:t>
        <a:bodyPr/>
        <a:lstStyle/>
        <a:p>
          <a:r>
            <a:rPr lang="en-US" dirty="0"/>
            <a:t>Filtering</a:t>
          </a:r>
        </a:p>
      </dgm:t>
    </dgm:pt>
    <dgm:pt modelId="{EED9AC97-08DB-3343-97D5-7DB8268753D4}" type="parTrans" cxnId="{C4FAE6E4-7E96-EC4D-B8EF-AEE6A035E2FD}">
      <dgm:prSet/>
      <dgm:spPr/>
      <dgm:t>
        <a:bodyPr/>
        <a:lstStyle/>
        <a:p>
          <a:endParaRPr lang="en-US"/>
        </a:p>
      </dgm:t>
    </dgm:pt>
    <dgm:pt modelId="{4E8F5153-5E68-DC46-AE47-79D573217910}" type="sibTrans" cxnId="{C4FAE6E4-7E96-EC4D-B8EF-AEE6A035E2FD}">
      <dgm:prSet/>
      <dgm:spPr/>
      <dgm:t>
        <a:bodyPr/>
        <a:lstStyle/>
        <a:p>
          <a:endParaRPr lang="en-US"/>
        </a:p>
      </dgm:t>
    </dgm:pt>
    <dgm:pt modelId="{D623A52F-554B-6A4F-B717-834B4B215C8F}" type="pres">
      <dgm:prSet presAssocID="{11C9B0CB-BFCD-EB49-BAAE-5D26DD5D2B3B}" presName="compositeShape" presStyleCnt="0">
        <dgm:presLayoutVars>
          <dgm:chMax val="9"/>
          <dgm:dir/>
          <dgm:resizeHandles val="exact"/>
        </dgm:presLayoutVars>
      </dgm:prSet>
      <dgm:spPr/>
    </dgm:pt>
    <dgm:pt modelId="{6676E8EF-AEB0-3548-B28C-2A9BDD2320A5}" type="pres">
      <dgm:prSet presAssocID="{11C9B0CB-BFCD-EB49-BAAE-5D26DD5D2B3B}" presName="triangle1" presStyleLbl="node1" presStyleIdx="0" presStyleCnt="4">
        <dgm:presLayoutVars>
          <dgm:bulletEnabled val="1"/>
        </dgm:presLayoutVars>
      </dgm:prSet>
      <dgm:spPr/>
    </dgm:pt>
    <dgm:pt modelId="{1D96B6DE-8259-1C4B-AB45-BCF762949223}" type="pres">
      <dgm:prSet presAssocID="{11C9B0CB-BFCD-EB49-BAAE-5D26DD5D2B3B}" presName="triangle2" presStyleLbl="node1" presStyleIdx="1" presStyleCnt="4">
        <dgm:presLayoutVars>
          <dgm:bulletEnabled val="1"/>
        </dgm:presLayoutVars>
      </dgm:prSet>
      <dgm:spPr/>
    </dgm:pt>
    <dgm:pt modelId="{7A39004C-835D-F543-9993-6ADA2272DE1E}" type="pres">
      <dgm:prSet presAssocID="{11C9B0CB-BFCD-EB49-BAAE-5D26DD5D2B3B}" presName="triangle3" presStyleLbl="node1" presStyleIdx="2" presStyleCnt="4">
        <dgm:presLayoutVars>
          <dgm:bulletEnabled val="1"/>
        </dgm:presLayoutVars>
      </dgm:prSet>
      <dgm:spPr/>
    </dgm:pt>
    <dgm:pt modelId="{91D857C4-67EA-6C4A-B7A9-C87D22B19802}" type="pres">
      <dgm:prSet presAssocID="{11C9B0CB-BFCD-EB49-BAAE-5D26DD5D2B3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E5234B33-7F82-2A4D-8B57-B56F1C663404}" srcId="{11C9B0CB-BFCD-EB49-BAAE-5D26DD5D2B3B}" destId="{E145E548-E807-0846-87B6-438515A12E46}" srcOrd="2" destOrd="0" parTransId="{DE908C27-DE19-DD47-8126-5F940CB7D007}" sibTransId="{FF26B069-24EB-E340-A33A-1F44C033A3D7}"/>
    <dgm:cxn modelId="{0ABA2F34-1DAD-7E44-BF5E-EBC325EF3583}" type="presOf" srcId="{E145E548-E807-0846-87B6-438515A12E46}" destId="{7A39004C-835D-F543-9993-6ADA2272DE1E}" srcOrd="0" destOrd="0" presId="urn:microsoft.com/office/officeart/2005/8/layout/pyramid4"/>
    <dgm:cxn modelId="{50932F3C-108C-7549-90CB-F305DC2A729E}" type="presOf" srcId="{DAE74BAB-545F-3447-B362-C808F9854125}" destId="{91D857C4-67EA-6C4A-B7A9-C87D22B19802}" srcOrd="0" destOrd="0" presId="urn:microsoft.com/office/officeart/2005/8/layout/pyramid4"/>
    <dgm:cxn modelId="{80ABC43D-DEAB-284B-8276-66F397A8B652}" type="presOf" srcId="{47653B83-C474-8542-B62E-1A3F56A23D10}" destId="{1D96B6DE-8259-1C4B-AB45-BCF762949223}" srcOrd="0" destOrd="0" presId="urn:microsoft.com/office/officeart/2005/8/layout/pyramid4"/>
    <dgm:cxn modelId="{FA5C9840-4BFD-8043-BFEA-BAF4FBA7D1A0}" srcId="{11C9B0CB-BFCD-EB49-BAAE-5D26DD5D2B3B}" destId="{B69774C0-B2A6-FD40-A522-BA255FDE2981}" srcOrd="0" destOrd="0" parTransId="{DC623491-A9CB-8945-8F68-74A6534A67BD}" sibTransId="{BB05EFE8-7280-DB4B-86DA-86A1F769F618}"/>
    <dgm:cxn modelId="{DFF4FB70-E692-464C-B861-E04B5B559434}" type="presOf" srcId="{11C9B0CB-BFCD-EB49-BAAE-5D26DD5D2B3B}" destId="{D623A52F-554B-6A4F-B717-834B4B215C8F}" srcOrd="0" destOrd="0" presId="urn:microsoft.com/office/officeart/2005/8/layout/pyramid4"/>
    <dgm:cxn modelId="{F68616E4-434F-8147-814A-1AA7546BE2B0}" srcId="{11C9B0CB-BFCD-EB49-BAAE-5D26DD5D2B3B}" destId="{47653B83-C474-8542-B62E-1A3F56A23D10}" srcOrd="1" destOrd="0" parTransId="{ACBEEA09-872F-C84E-A1BA-69C9FAB19BE2}" sibTransId="{480C25D1-434D-824F-827D-957EEDDBBF1B}"/>
    <dgm:cxn modelId="{C4FAE6E4-7E96-EC4D-B8EF-AEE6A035E2FD}" srcId="{11C9B0CB-BFCD-EB49-BAAE-5D26DD5D2B3B}" destId="{DAE74BAB-545F-3447-B362-C808F9854125}" srcOrd="3" destOrd="0" parTransId="{EED9AC97-08DB-3343-97D5-7DB8268753D4}" sibTransId="{4E8F5153-5E68-DC46-AE47-79D573217910}"/>
    <dgm:cxn modelId="{41A4EAF9-F779-E741-BB08-F07015CCF93A}" type="presOf" srcId="{B69774C0-B2A6-FD40-A522-BA255FDE2981}" destId="{6676E8EF-AEB0-3548-B28C-2A9BDD2320A5}" srcOrd="0" destOrd="0" presId="urn:microsoft.com/office/officeart/2005/8/layout/pyramid4"/>
    <dgm:cxn modelId="{AE18BD19-D657-5B44-A193-1053DE8274A1}" type="presParOf" srcId="{D623A52F-554B-6A4F-B717-834B4B215C8F}" destId="{6676E8EF-AEB0-3548-B28C-2A9BDD2320A5}" srcOrd="0" destOrd="0" presId="urn:microsoft.com/office/officeart/2005/8/layout/pyramid4"/>
    <dgm:cxn modelId="{3BE1052C-D907-5043-85E3-1C3B7624716E}" type="presParOf" srcId="{D623A52F-554B-6A4F-B717-834B4B215C8F}" destId="{1D96B6DE-8259-1C4B-AB45-BCF762949223}" srcOrd="1" destOrd="0" presId="urn:microsoft.com/office/officeart/2005/8/layout/pyramid4"/>
    <dgm:cxn modelId="{663EED08-A176-0C4B-A6E7-C7567EFB0644}" type="presParOf" srcId="{D623A52F-554B-6A4F-B717-834B4B215C8F}" destId="{7A39004C-835D-F543-9993-6ADA2272DE1E}" srcOrd="2" destOrd="0" presId="urn:microsoft.com/office/officeart/2005/8/layout/pyramid4"/>
    <dgm:cxn modelId="{325F7F47-80D8-FF4B-BCB9-26E7EADFB153}" type="presParOf" srcId="{D623A52F-554B-6A4F-B717-834B4B215C8F}" destId="{91D857C4-67EA-6C4A-B7A9-C87D22B1980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6E8EF-AEB0-3548-B28C-2A9BDD2320A5}">
      <dsp:nvSpPr>
        <dsp:cNvPr id="0" name=""/>
        <dsp:cNvSpPr/>
      </dsp:nvSpPr>
      <dsp:spPr>
        <a:xfrm>
          <a:off x="2591602" y="0"/>
          <a:ext cx="2422780" cy="24227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Patterning</a:t>
          </a:r>
        </a:p>
      </dsp:txBody>
      <dsp:txXfrm>
        <a:off x="3197297" y="1211390"/>
        <a:ext cx="1211390" cy="1211390"/>
      </dsp:txXfrm>
    </dsp:sp>
    <dsp:sp modelId="{1D96B6DE-8259-1C4B-AB45-BCF762949223}">
      <dsp:nvSpPr>
        <dsp:cNvPr id="0" name=""/>
        <dsp:cNvSpPr/>
      </dsp:nvSpPr>
      <dsp:spPr>
        <a:xfrm>
          <a:off x="1380212" y="2422780"/>
          <a:ext cx="2422780" cy="24227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Cleaning</a:t>
          </a:r>
        </a:p>
      </dsp:txBody>
      <dsp:txXfrm>
        <a:off x="1985907" y="3634170"/>
        <a:ext cx="1211390" cy="1211390"/>
      </dsp:txXfrm>
    </dsp:sp>
    <dsp:sp modelId="{7A39004C-835D-F543-9993-6ADA2272DE1E}">
      <dsp:nvSpPr>
        <dsp:cNvPr id="0" name=""/>
        <dsp:cNvSpPr/>
      </dsp:nvSpPr>
      <dsp:spPr>
        <a:xfrm rot="10800000">
          <a:off x="2591602" y="2422780"/>
          <a:ext cx="2422780" cy="24227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</dsp:txBody>
      <dsp:txXfrm rot="10800000">
        <a:off x="3197297" y="2422780"/>
        <a:ext cx="1211390" cy="1211390"/>
      </dsp:txXfrm>
    </dsp:sp>
    <dsp:sp modelId="{91D857C4-67EA-6C4A-B7A9-C87D22B19802}">
      <dsp:nvSpPr>
        <dsp:cNvPr id="0" name=""/>
        <dsp:cNvSpPr/>
      </dsp:nvSpPr>
      <dsp:spPr>
        <a:xfrm>
          <a:off x="3802993" y="2422780"/>
          <a:ext cx="2422780" cy="24227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Filtering</a:t>
          </a:r>
        </a:p>
      </dsp:txBody>
      <dsp:txXfrm>
        <a:off x="4408688" y="3634170"/>
        <a:ext cx="1211390" cy="1211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1CB6-3878-BC4D-A04D-959B8843FAC3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C671-CF75-2D47-828E-E89CD683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E62E-3BBB-E64A-99AE-B907FDC226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4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E62E-3BBB-E64A-99AE-B907FDC226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3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E62E-3BBB-E64A-99AE-B907FDC226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E62E-3BBB-E64A-99AE-B907FDC226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564F-81FE-A44C-9319-B090CEA0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A6BC3-DE9F-F044-A689-1D98049F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A86CC-365C-3E4C-B1FE-4088B5BC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39AF9-CACA-CF45-9F8E-E4AAE31D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24" y="537352"/>
            <a:ext cx="8875777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8875777" cy="474982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E8A17676-BBA3-8648-817C-88B0B2BBC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6" y="585029"/>
            <a:ext cx="8848344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456" y="1517727"/>
            <a:ext cx="428853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F78C106-4DD9-2D4E-97E1-A442F73F2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71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egmentation+analysis+travel&amp;ru=%2fvideos%2fsearch%3fq%3dSegmentation%2banalysis%2btravel%26go%3dSearch%26qs%3dn%26form%3dQBVR%26sp%3d-1%26pq%3dsegmentation%2banalysis%2btravel%26sc%3d0-28%26sk%3d%26cvid%3d0A1274D8FE994B7296EBF60ECCEB174B&amp;view=detail&amp;mid=53C3EFC5C6B95458AF3853C3EFC5C6B95458AF38&amp;&amp;FORM=VDRVS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bing.com/videos/search?q=Factor+analysis+Travel+example&amp;ru=%2fvideos%2fsearch%3fq%3dFactor%2banalysis%2bTravel%2bexample%26go%3dSearch%26qs%3dn%26form%3dQBVDMH%26sp%3d-1%26pq%3dfactor%2banalysis%2btravel%2bexample%26sc%3d0-30%26sk%3d%26cvid%3dF25B9CBE4D63421AA54C98C061B379D0&amp;view=detail&amp;mid=560BE77EECF9D68FDDEF560BE77EECF9D68FDDEF&amp;rvsmid=4F58961A1F15DB0878BE4F58961A1F15DB0878BE&amp;FORM=VDRVRV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C48E3-3BBD-43C0-9052-E805107A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381B0-DFEF-3B4A-A7A0-C0EFC57F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5896" y="3493008"/>
            <a:ext cx="4974999" cy="1277021"/>
          </a:xfrm>
        </p:spPr>
        <p:txBody>
          <a:bodyPr anchor="b">
            <a:normAutofit fontScale="90000"/>
          </a:bodyPr>
          <a:lstStyle/>
          <a:p>
            <a:r>
              <a:rPr lang="en-US" sz="3100" dirty="0"/>
              <a:t>CAIP Canada</a:t>
            </a:r>
            <a:br>
              <a:rPr lang="en-US" sz="3100" dirty="0"/>
            </a:br>
            <a:r>
              <a:rPr lang="en-US" sz="3100" dirty="0"/>
              <a:t>Exam Prep Seminar:</a:t>
            </a:r>
            <a:br>
              <a:rPr lang="en-US" sz="4000" dirty="0"/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Analytics &amp; Insight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DA536-BC59-7942-940E-D5210D50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896" y="5010912"/>
            <a:ext cx="4478070" cy="866843"/>
          </a:xfrm>
        </p:spPr>
        <p:txBody>
          <a:bodyPr>
            <a:normAutofit/>
          </a:bodyPr>
          <a:lstStyle/>
          <a:p>
            <a:r>
              <a:rPr lang="en-US" sz="2000" dirty="0"/>
              <a:t>Robert A. G. Wong, </a:t>
            </a:r>
            <a:r>
              <a:rPr lang="en-US" sz="1400" dirty="0"/>
              <a:t>CAIP, FCRIC</a:t>
            </a:r>
            <a:endParaRPr lang="en-US" sz="2000" dirty="0"/>
          </a:p>
          <a:p>
            <a:r>
              <a:rPr lang="en-US" sz="1600" dirty="0"/>
              <a:t>July 2020</a:t>
            </a:r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5AE554DC-830E-6042-9E04-4CD8E27EE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37" y="408079"/>
            <a:ext cx="6442203" cy="24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443DF-D461-F548-A3C5-8B29B024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3" y="124253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Formulas Sheet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63B0D41-5D36-0D49-9790-AF6F7633B6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354" y="1507167"/>
            <a:ext cx="7987734" cy="384366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>
                <a:ea typeface="ＭＳ Ｐゴシック" charset="0"/>
                <a:cs typeface="ＭＳ Ｐゴシック" charset="0"/>
              </a:rPr>
              <a:t>Measures of central tendency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ＭＳ Ｐゴシック" charset="0"/>
              </a:rPr>
              <a:t>Mean, mode, median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ＭＳ Ｐゴシック" charset="0"/>
              </a:rPr>
              <a:t>Normally distributed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ea typeface="ＭＳ Ｐゴシック" charset="0"/>
              </a:rPr>
              <a:t>Standards deviation, standard scores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600" b="0" dirty="0">
                <a:ea typeface="新細明體" charset="0"/>
                <a:cs typeface="新細明體" charset="0"/>
              </a:rPr>
              <a:t>Standard Error of means = standards deviation / Square root of the sample size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600" b="0" dirty="0">
                <a:ea typeface="新細明體" charset="0"/>
                <a:cs typeface="新細明體" charset="0"/>
              </a:rPr>
              <a:t>Standard Error of percentages = Square root of ((%*(100-%)) / sample size)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600" b="0" dirty="0">
                <a:ea typeface="新細明體" charset="0"/>
                <a:cs typeface="新細明體" charset="0"/>
              </a:rPr>
              <a:t>Confidence Intervals = mean </a:t>
            </a:r>
            <a:r>
              <a:rPr lang="en-US" altLang="zh-TW" sz="1600" b="0" dirty="0">
                <a:ea typeface="新細明體" charset="0"/>
                <a:cs typeface="新細明體" charset="0"/>
                <a:sym typeface="Symbol" charset="0"/>
              </a:rPr>
              <a:t></a:t>
            </a:r>
            <a:r>
              <a:rPr lang="en-US" altLang="zh-TW" sz="1600" b="0" dirty="0">
                <a:ea typeface="新細明體" charset="0"/>
                <a:cs typeface="新細明體" charset="0"/>
              </a:rPr>
              <a:t> confidence co-efficient * standard error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600" b="0" dirty="0">
                <a:ea typeface="新細明體" charset="0"/>
                <a:cs typeface="新細明體" charset="0"/>
              </a:rPr>
              <a:t>Standard error of difference = Square root of (Standard error of group 1 ^2 + Standard error of group 2 ^2)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600" b="0" dirty="0">
                <a:ea typeface="新細明體" charset="0"/>
                <a:cs typeface="新細明體" charset="0"/>
              </a:rPr>
              <a:t>t values for means = (mean of group 1 – mean of group 2) / standard error of difference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600" b="0" dirty="0">
                <a:ea typeface="新細明體" charset="0"/>
                <a:cs typeface="新細明體" charset="0"/>
              </a:rPr>
              <a:t>t values for percentage = (% in group 1 - % in group 2) / standard error of difference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>
                <a:ea typeface="ＭＳ Ｐゴシック" charset="0"/>
                <a:cs typeface="ＭＳ Ｐゴシック" charset="0"/>
              </a:rPr>
              <a:t>Confidence levels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charset="0"/>
                <a:cs typeface="新細明體" charset="0"/>
              </a:rPr>
              <a:t>90%=1.65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charset="0"/>
                <a:cs typeface="新細明體" charset="0"/>
              </a:rPr>
              <a:t>95%=1.96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charset="0"/>
                <a:cs typeface="新細明體" charset="0"/>
              </a:rPr>
              <a:t>99%=2.56</a:t>
            </a:r>
            <a:endParaRPr lang="en-US" sz="16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</p:txBody>
      </p:sp>
      <p:pic>
        <p:nvPicPr>
          <p:cNvPr id="7" name="Picture 6" descr="A picture containing circuit, stop, meter&#10;&#10;Description automatically generated">
            <a:extLst>
              <a:ext uri="{FF2B5EF4-FFF2-40B4-BE49-F238E27FC236}">
                <a16:creationId xmlns:a16="http://schemas.microsoft.com/office/drawing/2014/main" id="{3C7F89ED-F888-CD44-ADF6-EFE3FC536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7" r="6824" b="-2"/>
          <a:stretch/>
        </p:blipFill>
        <p:spPr>
          <a:xfrm>
            <a:off x="8313009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Freeform: Shape 6" descr="Tag=AccentColor&#10;Flavor=Light&#10;Target=Fill">
            <a:extLst>
              <a:ext uri="{FF2B5EF4-FFF2-40B4-BE49-F238E27FC236}">
                <a16:creationId xmlns:a16="http://schemas.microsoft.com/office/drawing/2014/main" id="{74A52671-7966-944E-8DFF-F1C64C64EE38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" name="Picture 9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3C4C22D2-244E-1A43-96BE-FF5227D1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1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4F92-1772-2540-9736-C6308025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Analysis</a:t>
            </a:r>
          </a:p>
        </p:txBody>
      </p:sp>
      <p:graphicFrame>
        <p:nvGraphicFramePr>
          <p:cNvPr id="4" name="Group 206">
            <a:extLst>
              <a:ext uri="{FF2B5EF4-FFF2-40B4-BE49-F238E27FC236}">
                <a16:creationId xmlns:a16="http://schemas.microsoft.com/office/drawing/2014/main" id="{EB01473B-1DD1-B941-83EF-5F022927A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38183"/>
              </p:ext>
            </p:extLst>
          </p:nvPr>
        </p:nvGraphicFramePr>
        <p:xfrm>
          <a:off x="742279" y="1771565"/>
          <a:ext cx="10951285" cy="5086435"/>
        </p:xfrm>
        <a:graphic>
          <a:graphicData uri="http://schemas.openxmlformats.org/drawingml/2006/table">
            <a:tbl>
              <a:tblPr/>
              <a:tblGrid>
                <a:gridCol w="271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425">
                  <a:extLst>
                    <a:ext uri="{9D8B030D-6E8A-4147-A177-3AD203B41FA5}">
                      <a16:colId xmlns:a16="http://schemas.microsoft.com/office/drawing/2014/main" val="712238783"/>
                    </a:ext>
                  </a:extLst>
                </a:gridCol>
                <a:gridCol w="5530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Types of analysis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Types of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Examples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Z test (T test in SPSS)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ratio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Mean satisfaction score compared for difference samples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New vs. old members &amp; overall satisfaction score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Analysis of variance (ANOVA)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 test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ratio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Comparison of means for two or more samples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Sales calls to 3 different package goods, pharmaceutical &amp; finance sectors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Cross tabulations &amp; Chi-squared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nominal, ordinal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Associations of similarities or differences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Comparing two groups (gender, users/non users) and likelihood of purchase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Regression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ratio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To determine strength or type of relationship that exists between the dependent and independent variables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Test whether years of experience impact sales income, or to what degree they impact sales income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Multiple regression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ratio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Overall student satisfaction and variables of computer skills development, access to careers, applied 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Paralympic medal success and global macro variables such as population size, country size and GDP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Hexagon 5">
            <a:extLst>
              <a:ext uri="{FF2B5EF4-FFF2-40B4-BE49-F238E27FC236}">
                <a16:creationId xmlns:a16="http://schemas.microsoft.com/office/drawing/2014/main" id="{01A94F71-6860-1E4D-A008-C02C095007CB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40036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A12A-FA1C-F248-ADE3-9F0D1266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Analysis</a:t>
            </a:r>
          </a:p>
        </p:txBody>
      </p:sp>
      <p:graphicFrame>
        <p:nvGraphicFramePr>
          <p:cNvPr id="4" name="Group 116">
            <a:extLst>
              <a:ext uri="{FF2B5EF4-FFF2-40B4-BE49-F238E27FC236}">
                <a16:creationId xmlns:a16="http://schemas.microsoft.com/office/drawing/2014/main" id="{5227F1FE-40D5-094C-81D5-E7DA3530F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947321"/>
              </p:ext>
            </p:extLst>
          </p:nvPr>
        </p:nvGraphicFramePr>
        <p:xfrm>
          <a:off x="121920" y="1439651"/>
          <a:ext cx="11911584" cy="5418349"/>
        </p:xfrm>
        <a:graphic>
          <a:graphicData uri="http://schemas.openxmlformats.org/drawingml/2006/table">
            <a:tbl>
              <a:tblPr/>
              <a:tblGrid>
                <a:gridCol w="257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Types of analysis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Measurement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Type (Dependent Variable)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Types of Conclusions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Correspondence analysis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(Perceptual mapping)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ordinal, interval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Segmentation 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Brand 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Attitude 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Perceptual map of environmentalism &amp; socialization attitudes among snowmobilers &amp; XCS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616536"/>
                  </a:ext>
                </a:extLst>
              </a:tr>
              <a:tr h="1333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Factor analysis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ordinal to ratio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Reduction technique to Identify dimensions with multiple interdependent variables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Grouping of variables into fewer factors/dimensions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-near frat, bars, liquor store = student party factor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-near library, book store, away from noise = study factor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-near pool, bike paths, health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centre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 = exercise factor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Cluster analysis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Nominal to ratio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Detect natural groupings of market groups based on many variables,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Upscale adventurers – middle age, love arts,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travellers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Retired roamers – mature market, outdoors close to home, love deals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6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Conjoint analysis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Nominal to ratio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Determine what combination of a limited number of attributes is most influential on respondent choice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ＭＳ Ｐゴシック" pitchFamily="1" charset="-128"/>
                        </a:rPr>
                        <a:t>Air flights trade off: direct vs. stop, flexible cancelations, food service level, seat size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Hexagon 4">
            <a:extLst>
              <a:ext uri="{FF2B5EF4-FFF2-40B4-BE49-F238E27FC236}">
                <a16:creationId xmlns:a16="http://schemas.microsoft.com/office/drawing/2014/main" id="{B20818FA-15C1-F34F-BCE3-048F29D1AF1F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41762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1809-224B-4F4A-890D-8DB37B74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Worth a Review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5E89472-4A8E-B24B-A6E3-AB5CECE16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24839">
            <a:off x="5206489" y="1448775"/>
            <a:ext cx="3114335" cy="4662178"/>
          </a:xfrm>
        </p:spPr>
      </p:pic>
    </p:spTree>
    <p:extLst>
      <p:ext uri="{BB962C8B-B14F-4D97-AF65-F5344CB8AC3E}">
        <p14:creationId xmlns:p14="http://schemas.microsoft.com/office/powerpoint/2010/main" val="407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49F4-007C-F344-B72B-1C83F62E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845" y="558867"/>
            <a:ext cx="8875777" cy="662781"/>
          </a:xfrm>
        </p:spPr>
        <p:txBody>
          <a:bodyPr/>
          <a:lstStyle/>
          <a:p>
            <a:r>
              <a:rPr lang="en-US" dirty="0"/>
              <a:t>Do some exploring yourself!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4A5A-464A-A641-AF2C-D1C23666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Cluster Analysis –click on the picture to learn more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Factor/Principal Component Analysis – PCA in 5 minutes</a:t>
            </a:r>
          </a:p>
        </p:txBody>
      </p:sp>
      <p:pic>
        <p:nvPicPr>
          <p:cNvPr id="5" name="Picture 4" descr="A group of people on a gril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4D1B79A-AB44-314B-811D-A1C7CFA20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139" y="1979826"/>
            <a:ext cx="4113904" cy="201676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4EFD266-2718-4740-B597-4259D8DDB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648" y="5105333"/>
            <a:ext cx="5118100" cy="1193800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9563A2D6-3E9B-3E47-8D9C-587182B99118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467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70E3B-70B6-E347-8CCB-A53A53CD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5" y="2274925"/>
            <a:ext cx="6316730" cy="2835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000" dirty="0"/>
              <a:t>In our chat room, </a:t>
            </a:r>
            <a:r>
              <a:rPr lang="en-US" sz="2800" dirty="0"/>
              <a:t>choose an analysis and briefly describe:</a:t>
            </a:r>
            <a:br>
              <a:rPr lang="en-US" sz="3000" dirty="0"/>
            </a:br>
            <a:r>
              <a:rPr lang="en-US" sz="2400" dirty="0"/>
              <a:t>1. marketing issue</a:t>
            </a:r>
            <a:br>
              <a:rPr lang="en-US" sz="2400" dirty="0"/>
            </a:br>
            <a:r>
              <a:rPr lang="en-US" sz="2400" dirty="0"/>
              <a:t>2. type of analysis</a:t>
            </a:r>
            <a:br>
              <a:rPr lang="en-US" sz="2400" dirty="0"/>
            </a:br>
            <a:r>
              <a:rPr lang="en-US" sz="2400" dirty="0"/>
              <a:t>3. type of data</a:t>
            </a:r>
            <a:br>
              <a:rPr lang="en-US" sz="2400" dirty="0"/>
            </a:br>
            <a:r>
              <a:rPr lang="en-US" sz="2400" dirty="0"/>
              <a:t>4. types of conclusions drawn based on the analysis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4EA90-404E-4C1E-8016-D20708228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5" r="2836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4" name="Freeform: Shape 6" descr="Tag=AccentColor&#10;Flavor=Light&#10;Target=Fill">
            <a:extLst>
              <a:ext uri="{FF2B5EF4-FFF2-40B4-BE49-F238E27FC236}">
                <a16:creationId xmlns:a16="http://schemas.microsoft.com/office/drawing/2014/main" id="{16DC35D3-1555-024D-8D49-EE4927DA1E11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5" name="Picture 14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3AE11252-B98B-FC48-9174-9983714F7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B87FF2-8A74-8C45-A37D-CD41ED1EFC72}"/>
              </a:ext>
            </a:extLst>
          </p:cNvPr>
          <p:cNvSpPr/>
          <p:nvPr/>
        </p:nvSpPr>
        <p:spPr>
          <a:xfrm>
            <a:off x="3095592" y="527561"/>
            <a:ext cx="2167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</a:rPr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1214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000C-D380-5E4F-BB3B-F398B918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04" y="1653001"/>
            <a:ext cx="6205729" cy="4159578"/>
          </a:xfrm>
        </p:spPr>
        <p:txBody>
          <a:bodyPr>
            <a:noAutofit/>
          </a:bodyPr>
          <a:lstStyle/>
          <a:p>
            <a:r>
              <a:rPr lang="en-US" sz="2000" dirty="0"/>
              <a:t>Use the right tools…use the talents of your team</a:t>
            </a:r>
          </a:p>
          <a:p>
            <a:pPr lvl="1"/>
            <a:r>
              <a:rPr lang="en-US" sz="2000" dirty="0"/>
              <a:t>Insights Team</a:t>
            </a:r>
          </a:p>
          <a:p>
            <a:pPr lvl="1"/>
            <a:r>
              <a:rPr lang="en-US" sz="2000" dirty="0"/>
              <a:t>Statisticians</a:t>
            </a:r>
          </a:p>
          <a:p>
            <a:pPr lvl="1"/>
            <a:r>
              <a:rPr lang="en-US" sz="2000" dirty="0"/>
              <a:t>Neuroscientists</a:t>
            </a:r>
          </a:p>
          <a:p>
            <a:pPr lvl="1"/>
            <a:r>
              <a:rPr lang="en-US" sz="2000" dirty="0"/>
              <a:t>Ethnographers</a:t>
            </a:r>
          </a:p>
          <a:p>
            <a:pPr lvl="1"/>
            <a:r>
              <a:rPr lang="en-US" sz="2000" dirty="0"/>
              <a:t>Communication specialists +++</a:t>
            </a:r>
          </a:p>
          <a:p>
            <a:r>
              <a:rPr lang="en-US" sz="2000" dirty="0"/>
              <a:t>Back to research objectives and management decision </a:t>
            </a:r>
          </a:p>
          <a:p>
            <a:r>
              <a:rPr lang="en-US" sz="2000" dirty="0"/>
              <a:t>Distill using key findings</a:t>
            </a:r>
          </a:p>
          <a:p>
            <a:r>
              <a:rPr lang="en-US" sz="2000" dirty="0"/>
              <a:t>Then consider </a:t>
            </a:r>
          </a:p>
          <a:p>
            <a:pPr marL="742950" lvl="1" indent="-285750"/>
            <a:r>
              <a:rPr lang="en-US" sz="2000" dirty="0"/>
              <a:t>So what?</a:t>
            </a:r>
          </a:p>
          <a:p>
            <a:pPr marL="742950" lvl="1" indent="-285750"/>
            <a:r>
              <a:rPr lang="en-US" sz="2000" dirty="0"/>
              <a:t>What’s next?</a:t>
            </a:r>
          </a:p>
          <a:p>
            <a:pPr marL="742950" lvl="1" indent="-285750"/>
            <a:r>
              <a:rPr lang="en-US" sz="2000" dirty="0"/>
              <a:t>What’s the Story?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7D101-FE03-3446-8E9F-1413DE0B7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1" r="2483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2E25264B-DAE7-F54D-B602-4EBBDD701368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990F912D-E531-3D4A-A3B0-2C4F34A97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47892-AB0B-2E41-8A3D-94A53292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461" y="124253"/>
            <a:ext cx="6520030" cy="1807305"/>
          </a:xfrm>
        </p:spPr>
        <p:txBody>
          <a:bodyPr>
            <a:normAutofit/>
          </a:bodyPr>
          <a:lstStyle/>
          <a:p>
            <a:r>
              <a:rPr lang="en-US" dirty="0"/>
              <a:t>Analytics &amp;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0732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B693-2A91-C849-9EAA-6146F950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3" y="570882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/>
              <a:t>Triangulation/ Convergence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D13EC0-F5DB-744B-BB17-0F348041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0948" y="2464903"/>
            <a:ext cx="3131671" cy="2219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8486C-CB46-F348-B9E5-D5BEBA30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9419" y="2066995"/>
            <a:ext cx="2351462" cy="2381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F85DE-8875-8043-AE40-DE352167E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36" y="1976163"/>
            <a:ext cx="3434862" cy="2472060"/>
          </a:xfrm>
          <a:prstGeom prst="rect">
            <a:avLst/>
          </a:prstGeom>
        </p:spPr>
      </p:pic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5C96B097-E934-D046-BC2B-71E168E83164}"/>
              </a:ext>
            </a:extLst>
          </p:cNvPr>
          <p:cNvSpPr/>
          <p:nvPr/>
        </p:nvSpPr>
        <p:spPr>
          <a:xfrm rot="10800000">
            <a:off x="7941158" y="3773308"/>
            <a:ext cx="816429" cy="674915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B3B983-E4AF-2244-A948-FAD01FA5E815}"/>
              </a:ext>
            </a:extLst>
          </p:cNvPr>
          <p:cNvGrpSpPr/>
          <p:nvPr/>
        </p:nvGrpSpPr>
        <p:grpSpPr>
          <a:xfrm>
            <a:off x="4936391" y="4684823"/>
            <a:ext cx="2782483" cy="1779808"/>
            <a:chOff x="4936391" y="4684823"/>
            <a:chExt cx="2782483" cy="17798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4C3AB7-10E5-CF4B-A74B-2259B8A99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6391" y="5190723"/>
              <a:ext cx="2782483" cy="1273908"/>
            </a:xfrm>
            <a:prstGeom prst="rect">
              <a:avLst/>
            </a:prstGeom>
          </p:spPr>
        </p:pic>
        <p:sp>
          <p:nvSpPr>
            <p:cNvPr id="23" name="Striped Right Arrow 22">
              <a:extLst>
                <a:ext uri="{FF2B5EF4-FFF2-40B4-BE49-F238E27FC236}">
                  <a16:creationId xmlns:a16="http://schemas.microsoft.com/office/drawing/2014/main" id="{AD7995D8-FB07-724D-A217-3E8BF368E597}"/>
                </a:ext>
              </a:extLst>
            </p:cNvPr>
            <p:cNvSpPr/>
            <p:nvPr/>
          </p:nvSpPr>
          <p:spPr>
            <a:xfrm rot="16200000">
              <a:off x="6038570" y="4755580"/>
              <a:ext cx="816429" cy="674915"/>
            </a:xfrm>
            <a:prstGeom prst="strip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: Shape 6" descr="Tag=AccentColor&#10;Flavor=Light&#10;Target=Fill">
            <a:extLst>
              <a:ext uri="{FF2B5EF4-FFF2-40B4-BE49-F238E27FC236}">
                <a16:creationId xmlns:a16="http://schemas.microsoft.com/office/drawing/2014/main" id="{50045206-7AB1-2C4D-B734-91D705243C23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4" name="Picture 13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DDF66CD3-0379-6F47-8CE6-5C54F89F0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25B9CC92-03D5-254A-92D9-080414D10794}"/>
              </a:ext>
            </a:extLst>
          </p:cNvPr>
          <p:cNvSpPr/>
          <p:nvPr/>
        </p:nvSpPr>
        <p:spPr>
          <a:xfrm>
            <a:off x="3850627" y="3773308"/>
            <a:ext cx="816429" cy="674915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B3614D9-2C37-2B40-AB08-8A4C2CB651DA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5141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E3FC-F894-B04E-8EE8-391EB714F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919" y="618210"/>
            <a:ext cx="8875777" cy="662781"/>
          </a:xfrm>
        </p:spPr>
        <p:txBody>
          <a:bodyPr/>
          <a:lstStyle/>
          <a:p>
            <a:r>
              <a:rPr lang="en-US" dirty="0"/>
              <a:t>Building 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B559-A7F9-4A4E-9734-FF57D87D3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9713" y="967054"/>
            <a:ext cx="620683" cy="365125"/>
          </a:xfrm>
          <a:prstGeom prst="rect">
            <a:avLst/>
          </a:prstGeom>
        </p:spPr>
        <p:txBody>
          <a:bodyPr/>
          <a:lstStyle/>
          <a:p>
            <a:pPr algn="ctr"/>
            <a:fld id="{D27DA5DF-DF90-4445-A3CA-26977C585165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325E9-E2FF-DE4C-829F-6429388C5E9E}"/>
              </a:ext>
            </a:extLst>
          </p:cNvPr>
          <p:cNvSpPr/>
          <p:nvPr/>
        </p:nvSpPr>
        <p:spPr>
          <a:xfrm>
            <a:off x="186128" y="2360548"/>
            <a:ext cx="60282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 sources…unlikely from one 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E4C3B0-FE69-F14F-8C4E-B9238A4A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61514" y="788192"/>
            <a:ext cx="4440692" cy="6069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4B277C-4282-A342-A945-C5820DBB9B86}"/>
              </a:ext>
            </a:extLst>
          </p:cNvPr>
          <p:cNvSpPr/>
          <p:nvPr/>
        </p:nvSpPr>
        <p:spPr>
          <a:xfrm>
            <a:off x="8021331" y="392646"/>
            <a:ext cx="32883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Inside their Heads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5CF755-4A1D-684B-904E-9F6B40E630B8}"/>
              </a:ext>
            </a:extLst>
          </p:cNvPr>
          <p:cNvSpPr/>
          <p:nvPr/>
        </p:nvSpPr>
        <p:spPr>
          <a:xfrm>
            <a:off x="433890" y="4403251"/>
            <a:ext cx="78279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“Strategic collection of data, thoughtful analytics &amp; interpretation for texture and meaning” 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Jure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Klepic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8EAE-AD4C-974E-A245-99CA1627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Insights: So What? 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C825-0679-CF4C-99C3-675FB2BF5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DA5DF-DF90-4445-A3CA-26977C58516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7F926-0DA3-1B4B-97BC-4FFBC8411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690" y="4200620"/>
            <a:ext cx="7294754" cy="26970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B19EE-E4CC-934F-A4F3-E758298FEC84}"/>
              </a:ext>
            </a:extLst>
          </p:cNvPr>
          <p:cNvSpPr/>
          <p:nvPr/>
        </p:nvSpPr>
        <p:spPr>
          <a:xfrm>
            <a:off x="6619962" y="1335184"/>
            <a:ext cx="55050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Strong functionality but slow uptake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ED135-4512-9644-9C54-9FDC58270318}"/>
              </a:ext>
            </a:extLst>
          </p:cNvPr>
          <p:cNvSpPr/>
          <p:nvPr/>
        </p:nvSpPr>
        <p:spPr>
          <a:xfrm>
            <a:off x="7472759" y="1812757"/>
            <a:ext cx="46522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Larger student share potential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6E1F4-EBA0-6C46-A029-86E1C95BD1D3}"/>
              </a:ext>
            </a:extLst>
          </p:cNvPr>
          <p:cNvSpPr/>
          <p:nvPr/>
        </p:nvSpPr>
        <p:spPr>
          <a:xfrm>
            <a:off x="5301524" y="2290330"/>
            <a:ext cx="68130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Chosen by only selective “SMART” users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47321-2F70-7F46-BF06-494159A69F94}"/>
              </a:ext>
            </a:extLst>
          </p:cNvPr>
          <p:cNvSpPr/>
          <p:nvPr/>
        </p:nvSpPr>
        <p:spPr>
          <a:xfrm>
            <a:off x="302577" y="2240052"/>
            <a:ext cx="373602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 users love to be ahead of the curve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FCEA8-FA4B-3542-AC5F-F1D8698B1BAD}"/>
              </a:ext>
            </a:extLst>
          </p:cNvPr>
          <p:cNvSpPr/>
          <p:nvPr/>
        </p:nvSpPr>
        <p:spPr>
          <a:xfrm>
            <a:off x="256750" y="3683185"/>
            <a:ext cx="528702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 technology as short lived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63597-4FCE-CA4D-96D9-658FB969EA95}"/>
              </a:ext>
            </a:extLst>
          </p:cNvPr>
          <p:cNvSpPr/>
          <p:nvPr/>
        </p:nvSpPr>
        <p:spPr>
          <a:xfrm>
            <a:off x="4933603" y="3245476"/>
            <a:ext cx="71913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 students don’t trust teachers’ opinion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5CB9-1A4C-C745-AB9A-56FD09EED826}"/>
              </a:ext>
            </a:extLst>
          </p:cNvPr>
          <p:cNvSpPr/>
          <p:nvPr/>
        </p:nvSpPr>
        <p:spPr>
          <a:xfrm>
            <a:off x="6648226" y="3723047"/>
            <a:ext cx="54767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Taking course of least resistance &amp; perceived student ease of adoption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075F-D700-9D45-B9DA-0324BDD2A271}"/>
              </a:ext>
            </a:extLst>
          </p:cNvPr>
          <p:cNvSpPr/>
          <p:nvPr/>
        </p:nvSpPr>
        <p:spPr>
          <a:xfrm>
            <a:off x="5041003" y="2767903"/>
            <a:ext cx="7083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Perceived to be complicated to use &amp; explain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21C015-76A9-D748-B14B-6D78E4B69A80}"/>
              </a:ext>
            </a:extLst>
          </p:cNvPr>
          <p:cNvSpPr/>
          <p:nvPr/>
        </p:nvSpPr>
        <p:spPr>
          <a:xfrm>
            <a:off x="424539" y="6035863"/>
            <a:ext cx="2997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44856-CBC5-D34B-B12F-F39954D37FB4}"/>
              </a:ext>
            </a:extLst>
          </p:cNvPr>
          <p:cNvSpPr/>
          <p:nvPr/>
        </p:nvSpPr>
        <p:spPr>
          <a:xfrm>
            <a:off x="8942607" y="6058201"/>
            <a:ext cx="3204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Teachers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E5B38-3CD1-C543-9E5F-5F5B1248F9C4}"/>
              </a:ext>
            </a:extLst>
          </p:cNvPr>
          <p:cNvSpPr/>
          <p:nvPr/>
        </p:nvSpPr>
        <p:spPr>
          <a:xfrm>
            <a:off x="302577" y="2940364"/>
            <a:ext cx="473842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Trust it better if they discover themselves</a:t>
            </a:r>
          </a:p>
        </p:txBody>
      </p:sp>
    </p:spTree>
    <p:extLst>
      <p:ext uri="{BB962C8B-B14F-4D97-AF65-F5344CB8AC3E}">
        <p14:creationId xmlns:p14="http://schemas.microsoft.com/office/powerpoint/2010/main" val="28004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DA321-F4E0-8D44-9309-FDE9959A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/>
              <a:t>NOT a statistical exam but how analytics and insights utilizes statistics</a:t>
            </a:r>
          </a:p>
          <a:p>
            <a:r>
              <a:rPr lang="en-US" sz="2000" dirty="0"/>
              <a:t>Moving from data, analysis to insights</a:t>
            </a:r>
          </a:p>
          <a:p>
            <a:r>
              <a:rPr lang="en-US" sz="2000" dirty="0"/>
              <a:t>Understanding when to use different analytical techniques </a:t>
            </a:r>
          </a:p>
          <a:p>
            <a:r>
              <a:rPr lang="en-US" sz="2000" dirty="0"/>
              <a:t>Understand how to interpret statistical results</a:t>
            </a:r>
          </a:p>
          <a:p>
            <a:r>
              <a:rPr lang="en-US" sz="2000" dirty="0"/>
              <a:t>Building insights </a:t>
            </a:r>
          </a:p>
        </p:txBody>
      </p:sp>
      <p:pic>
        <p:nvPicPr>
          <p:cNvPr id="5" name="Picture 4" descr="A picture containing microscope, mirror, game, sunglasses&#10;&#10;Description automatically generated">
            <a:extLst>
              <a:ext uri="{FF2B5EF4-FFF2-40B4-BE49-F238E27FC236}">
                <a16:creationId xmlns:a16="http://schemas.microsoft.com/office/drawing/2014/main" id="{5CB69779-C0B9-C849-9292-B7DF1FC85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3" r="36025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Freeform: Shape 6" descr="Tag=AccentColor&#10;Flavor=Light&#10;Target=Fill">
            <a:extLst>
              <a:ext uri="{FF2B5EF4-FFF2-40B4-BE49-F238E27FC236}">
                <a16:creationId xmlns:a16="http://schemas.microsoft.com/office/drawing/2014/main" id="{F3870E44-2927-6E44-A8E8-3D26ADFE70A5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DD5B3DA4-BEB5-9C44-89A3-73FD5085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0DA9-B211-1841-AB2E-C135CCEC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3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Analytics and Insights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51AB9-A76D-B346-8EB1-1FA3703B9A24}"/>
              </a:ext>
            </a:extLst>
          </p:cNvPr>
          <p:cNvSpPr txBox="1"/>
          <p:nvPr/>
        </p:nvSpPr>
        <p:spPr>
          <a:xfrm>
            <a:off x="9788446" y="6473695"/>
            <a:ext cx="22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@</a:t>
            </a:r>
            <a:r>
              <a:rPr lang="en-US" sz="1200" dirty="0" err="1"/>
              <a:t>alexskopje</a:t>
            </a:r>
            <a:r>
              <a:rPr lang="en-US" sz="1200" dirty="0"/>
              <a:t>/Adobe Stock</a:t>
            </a:r>
          </a:p>
        </p:txBody>
      </p:sp>
    </p:spTree>
    <p:extLst>
      <p:ext uri="{BB962C8B-B14F-4D97-AF65-F5344CB8AC3E}">
        <p14:creationId xmlns:p14="http://schemas.microsoft.com/office/powerpoint/2010/main" val="30432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2EC361-C9D2-3849-9603-C9E94083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999" y="573765"/>
            <a:ext cx="8875777" cy="662781"/>
          </a:xfrm>
        </p:spPr>
        <p:txBody>
          <a:bodyPr/>
          <a:lstStyle/>
          <a:p>
            <a:r>
              <a:rPr lang="en-US" dirty="0"/>
              <a:t>Insights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487943-F784-8443-B843-EC29B4B34B2C}"/>
              </a:ext>
            </a:extLst>
          </p:cNvPr>
          <p:cNvSpPr/>
          <p:nvPr/>
        </p:nvSpPr>
        <p:spPr>
          <a:xfrm>
            <a:off x="601014" y="2007541"/>
            <a:ext cx="3677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Convergence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DCA03-6796-1242-A53D-428822A3EE44}"/>
              </a:ext>
            </a:extLst>
          </p:cNvPr>
          <p:cNvSpPr/>
          <p:nvPr/>
        </p:nvSpPr>
        <p:spPr>
          <a:xfrm>
            <a:off x="7490887" y="1542893"/>
            <a:ext cx="295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dirty="0">
                <a:solidFill>
                  <a:srgbClr val="C00000"/>
                </a:solidFill>
              </a:rPr>
              <a:t>Actionable</a:t>
            </a:r>
            <a:endParaRPr lang="en-CA" sz="9600" b="0" i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B06D6-D2B0-7E43-AD5A-3A1EAB723AA8}"/>
              </a:ext>
            </a:extLst>
          </p:cNvPr>
          <p:cNvSpPr/>
          <p:nvPr/>
        </p:nvSpPr>
        <p:spPr>
          <a:xfrm>
            <a:off x="4622191" y="4384432"/>
            <a:ext cx="72907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Understanding to </a:t>
            </a:r>
            <a:r>
              <a:rPr lang="en-US" sz="3600" dirty="0">
                <a:solidFill>
                  <a:srgbClr val="C00000"/>
                </a:solidFill>
              </a:rPr>
              <a:t>Influence Behaviour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43A11-A368-D348-B652-1C16AFB83C12}"/>
              </a:ext>
            </a:extLst>
          </p:cNvPr>
          <p:cNvSpPr/>
          <p:nvPr/>
        </p:nvSpPr>
        <p:spPr>
          <a:xfrm>
            <a:off x="1006572" y="4961164"/>
            <a:ext cx="6346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Sustainable </a:t>
            </a:r>
            <a:r>
              <a:rPr lang="en-US" sz="2800" dirty="0">
                <a:solidFill>
                  <a:srgbClr val="C00000"/>
                </a:solidFill>
              </a:rPr>
              <a:t>..earn &amp; keep trust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1B05F-3F2E-AB4D-AD04-FC5D20821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2601382"/>
            <a:ext cx="3614057" cy="1852648"/>
          </a:xfrm>
          <a:prstGeom prst="rect">
            <a:avLst/>
          </a:prstGeom>
        </p:spPr>
      </p:pic>
      <p:sp>
        <p:nvSpPr>
          <p:cNvPr id="13" name="Hexagon 12">
            <a:extLst>
              <a:ext uri="{FF2B5EF4-FFF2-40B4-BE49-F238E27FC236}">
                <a16:creationId xmlns:a16="http://schemas.microsoft.com/office/drawing/2014/main" id="{79ECABB9-7D8E-674B-9C83-9CBD5BB913BB}"/>
              </a:ext>
            </a:extLst>
          </p:cNvPr>
          <p:cNvSpPr/>
          <p:nvPr/>
        </p:nvSpPr>
        <p:spPr>
          <a:xfrm rot="1978346">
            <a:off x="10645134" y="283580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35168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8EAE-AD4C-974E-A245-99CA1627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Insights: So What? 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C825-0679-CF4C-99C3-675FB2BF5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DA5DF-DF90-4445-A3CA-26977C58516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7F926-0DA3-1B4B-97BC-4FFBC8411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690" y="4200620"/>
            <a:ext cx="7294754" cy="26970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B19EE-E4CC-934F-A4F3-E758298FEC84}"/>
              </a:ext>
            </a:extLst>
          </p:cNvPr>
          <p:cNvSpPr/>
          <p:nvPr/>
        </p:nvSpPr>
        <p:spPr>
          <a:xfrm>
            <a:off x="6619962" y="1335184"/>
            <a:ext cx="55050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Strong functionality but slow uptake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ED135-4512-9644-9C54-9FDC58270318}"/>
              </a:ext>
            </a:extLst>
          </p:cNvPr>
          <p:cNvSpPr/>
          <p:nvPr/>
        </p:nvSpPr>
        <p:spPr>
          <a:xfrm>
            <a:off x="7472759" y="1812757"/>
            <a:ext cx="46522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Larger student share potential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6E1F4-EBA0-6C46-A029-86E1C95BD1D3}"/>
              </a:ext>
            </a:extLst>
          </p:cNvPr>
          <p:cNvSpPr/>
          <p:nvPr/>
        </p:nvSpPr>
        <p:spPr>
          <a:xfrm>
            <a:off x="5301524" y="2290330"/>
            <a:ext cx="68130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Chosen by only selective “SMART” users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47321-2F70-7F46-BF06-494159A69F94}"/>
              </a:ext>
            </a:extLst>
          </p:cNvPr>
          <p:cNvSpPr/>
          <p:nvPr/>
        </p:nvSpPr>
        <p:spPr>
          <a:xfrm>
            <a:off x="302577" y="2240052"/>
            <a:ext cx="373602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 users love to be ahead of the curve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FCEA8-FA4B-3542-AC5F-F1D8698B1BAD}"/>
              </a:ext>
            </a:extLst>
          </p:cNvPr>
          <p:cNvSpPr/>
          <p:nvPr/>
        </p:nvSpPr>
        <p:spPr>
          <a:xfrm>
            <a:off x="256750" y="3683185"/>
            <a:ext cx="528702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 technology as short lived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63597-4FCE-CA4D-96D9-658FB969EA95}"/>
              </a:ext>
            </a:extLst>
          </p:cNvPr>
          <p:cNvSpPr/>
          <p:nvPr/>
        </p:nvSpPr>
        <p:spPr>
          <a:xfrm>
            <a:off x="4933603" y="3245476"/>
            <a:ext cx="71913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 students don’t trust teachers’ opinion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5CB9-1A4C-C745-AB9A-56FD09EED826}"/>
              </a:ext>
            </a:extLst>
          </p:cNvPr>
          <p:cNvSpPr/>
          <p:nvPr/>
        </p:nvSpPr>
        <p:spPr>
          <a:xfrm>
            <a:off x="6648226" y="3723047"/>
            <a:ext cx="54767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Taking course of least resistance &amp; perceived student ease of adoption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075F-D700-9D45-B9DA-0324BDD2A271}"/>
              </a:ext>
            </a:extLst>
          </p:cNvPr>
          <p:cNvSpPr/>
          <p:nvPr/>
        </p:nvSpPr>
        <p:spPr>
          <a:xfrm>
            <a:off x="5041003" y="2767903"/>
            <a:ext cx="7083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Perceived to be complicated to use &amp; explain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21C015-76A9-D748-B14B-6D78E4B69A80}"/>
              </a:ext>
            </a:extLst>
          </p:cNvPr>
          <p:cNvSpPr/>
          <p:nvPr/>
        </p:nvSpPr>
        <p:spPr>
          <a:xfrm>
            <a:off x="424539" y="6035863"/>
            <a:ext cx="2997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44856-CBC5-D34B-B12F-F39954D37FB4}"/>
              </a:ext>
            </a:extLst>
          </p:cNvPr>
          <p:cNvSpPr/>
          <p:nvPr/>
        </p:nvSpPr>
        <p:spPr>
          <a:xfrm>
            <a:off x="8942607" y="6058201"/>
            <a:ext cx="3204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Teachers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E5B38-3CD1-C543-9E5F-5F5B1248F9C4}"/>
              </a:ext>
            </a:extLst>
          </p:cNvPr>
          <p:cNvSpPr/>
          <p:nvPr/>
        </p:nvSpPr>
        <p:spPr>
          <a:xfrm>
            <a:off x="302577" y="2940364"/>
            <a:ext cx="473842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Trust it better if they discover themselves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0A7492-9719-B94D-BFD1-68D20C7F855D}"/>
              </a:ext>
            </a:extLst>
          </p:cNvPr>
          <p:cNvSpPr/>
          <p:nvPr/>
        </p:nvSpPr>
        <p:spPr>
          <a:xfrm>
            <a:off x="3099003" y="2385339"/>
            <a:ext cx="599974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Ah Ha Moment:</a:t>
            </a:r>
          </a:p>
          <a:p>
            <a:pPr algn="ctr"/>
            <a:r>
              <a:rPr lang="en-US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 clear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student-led discovery</a:t>
            </a:r>
            <a:r>
              <a:rPr lang="en-US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strategy where students peer mentor the use of the learning APP</a:t>
            </a:r>
          </a:p>
        </p:txBody>
      </p:sp>
    </p:spTree>
    <p:extLst>
      <p:ext uri="{BB962C8B-B14F-4D97-AF65-F5344CB8AC3E}">
        <p14:creationId xmlns:p14="http://schemas.microsoft.com/office/powerpoint/2010/main" val="31322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D37313-242A-B94E-91CA-2609316F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46366" y="1632953"/>
            <a:ext cx="7442586" cy="524435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33509AD-D86C-EA4B-BA84-78D8452F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8819" y="1632473"/>
            <a:ext cx="7523181" cy="524435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B2AD50-2CD3-4B42-9D64-FBD6F26AE855}"/>
              </a:ext>
            </a:extLst>
          </p:cNvPr>
          <p:cNvSpPr txBox="1">
            <a:spLocks/>
          </p:cNvSpPr>
          <p:nvPr/>
        </p:nvSpPr>
        <p:spPr>
          <a:xfrm>
            <a:off x="2935943" y="124253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How are your feeling?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49C650A-520D-8F42-9AC6-F19A204269A5}"/>
              </a:ext>
            </a:extLst>
          </p:cNvPr>
          <p:cNvSpPr txBox="1">
            <a:spLocks/>
          </p:cNvSpPr>
          <p:nvPr/>
        </p:nvSpPr>
        <p:spPr>
          <a:xfrm>
            <a:off x="432494" y="211923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Understand CAIP Canada competencies and responsibilities</a:t>
            </a:r>
          </a:p>
          <a:p>
            <a:r>
              <a:rPr lang="en-US" sz="2000" dirty="0"/>
              <a:t>Recognize applied nature of CAIP exam</a:t>
            </a:r>
          </a:p>
          <a:p>
            <a:r>
              <a:rPr lang="en-US" sz="2000" dirty="0"/>
              <a:t>Identify your strengths and areas for improvement</a:t>
            </a:r>
          </a:p>
          <a:p>
            <a:r>
              <a:rPr lang="en-US" sz="2000" dirty="0"/>
              <a:t>Refresh the exam writing skills</a:t>
            </a:r>
          </a:p>
          <a:p>
            <a:r>
              <a:rPr lang="en-US" sz="2000" dirty="0"/>
              <a:t>Practice, practice, practice</a:t>
            </a:r>
          </a:p>
          <a:p>
            <a:r>
              <a:rPr lang="en-US" sz="2000" dirty="0"/>
              <a:t>Build confidence</a:t>
            </a:r>
          </a:p>
        </p:txBody>
      </p:sp>
      <p:sp>
        <p:nvSpPr>
          <p:cNvPr id="11" name="Freeform: Shape 6" descr="Tag=AccentColor&#10;Flavor=Light&#10;Target=Fill">
            <a:extLst>
              <a:ext uri="{FF2B5EF4-FFF2-40B4-BE49-F238E27FC236}">
                <a16:creationId xmlns:a16="http://schemas.microsoft.com/office/drawing/2014/main" id="{51E15326-EA11-9F42-B49A-31B7C8859B8D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Picture 12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74B0C4C3-0794-7D43-9CAF-F4A58389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7B851042-6675-1F47-9B9A-176D6E97E76B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29140-AC3C-5B43-A368-4088059ADCB5}"/>
              </a:ext>
            </a:extLst>
          </p:cNvPr>
          <p:cNvSpPr txBox="1"/>
          <p:nvPr/>
        </p:nvSpPr>
        <p:spPr>
          <a:xfrm rot="16200000">
            <a:off x="10479274" y="5711222"/>
            <a:ext cx="2935224" cy="28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AshTProductions</a:t>
            </a:r>
            <a:r>
              <a:rPr lang="en-US" sz="1200" dirty="0">
                <a:solidFill>
                  <a:schemeClr val="bg1"/>
                </a:solidFill>
              </a:rPr>
              <a:t>/Shutterstock</a:t>
            </a:r>
          </a:p>
        </p:txBody>
      </p:sp>
    </p:spTree>
    <p:extLst>
      <p:ext uri="{BB962C8B-B14F-4D97-AF65-F5344CB8AC3E}">
        <p14:creationId xmlns:p14="http://schemas.microsoft.com/office/powerpoint/2010/main" val="16455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70E3B-70B6-E347-8CCB-A53A53CD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925" y="1800142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Your Turn Now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Practice Questions Next!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73462-0196-0648-B92D-9DCF9A02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 Next?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A16A12E-C66B-4F49-A1B9-A18FEF91A227}"/>
              </a:ext>
            </a:extLst>
          </p:cNvPr>
          <p:cNvSpPr/>
          <p:nvPr/>
        </p:nvSpPr>
        <p:spPr>
          <a:xfrm>
            <a:off x="6516197" y="3797544"/>
            <a:ext cx="1639824" cy="154267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Research Management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4D7CA0A-4F24-8F45-A3C6-DD0FFC1881D5}"/>
              </a:ext>
            </a:extLst>
          </p:cNvPr>
          <p:cNvSpPr/>
          <p:nvPr/>
        </p:nvSpPr>
        <p:spPr>
          <a:xfrm>
            <a:off x="7844368" y="2941313"/>
            <a:ext cx="1639824" cy="1542678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Analytics &amp; Insights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0EB0883-6523-0D4F-A8D7-CC5C9E8C42E9}"/>
              </a:ext>
            </a:extLst>
          </p:cNvPr>
          <p:cNvSpPr/>
          <p:nvPr/>
        </p:nvSpPr>
        <p:spPr>
          <a:xfrm>
            <a:off x="9172540" y="3775713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Project Proposal &amp;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Critique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0746FFE-C195-364B-9911-C8AC5667FEB0}"/>
              </a:ext>
            </a:extLst>
          </p:cNvPr>
          <p:cNvSpPr/>
          <p:nvPr/>
        </p:nvSpPr>
        <p:spPr>
          <a:xfrm>
            <a:off x="7845900" y="4589438"/>
            <a:ext cx="1639824" cy="1542678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Ethics &amp; Standards 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1737DF9-81AC-8B4F-B7C9-C44D981A4823}"/>
              </a:ext>
            </a:extLst>
          </p:cNvPr>
          <p:cNvSpPr/>
          <p:nvPr/>
        </p:nvSpPr>
        <p:spPr>
          <a:xfrm>
            <a:off x="5189557" y="4612883"/>
            <a:ext cx="1639824" cy="1542678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Sampling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B3F1F3B-C63D-1042-9260-6CCF85D466AC}"/>
              </a:ext>
            </a:extLst>
          </p:cNvPr>
          <p:cNvSpPr/>
          <p:nvPr/>
        </p:nvSpPr>
        <p:spPr>
          <a:xfrm>
            <a:off x="5146881" y="2982204"/>
            <a:ext cx="1639824" cy="154267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Questionnaire Design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77F83C3-A3DC-3342-98E7-574FF381142C}"/>
              </a:ext>
            </a:extLst>
          </p:cNvPr>
          <p:cNvSpPr/>
          <p:nvPr/>
        </p:nvSpPr>
        <p:spPr>
          <a:xfrm>
            <a:off x="2487492" y="4668574"/>
            <a:ext cx="1639824" cy="1542678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Qual Methods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A6C881-B60D-8748-9BC9-FF2A178CBE99}"/>
              </a:ext>
            </a:extLst>
          </p:cNvPr>
          <p:cNvGrpSpPr/>
          <p:nvPr/>
        </p:nvGrpSpPr>
        <p:grpSpPr>
          <a:xfrm>
            <a:off x="2478024" y="3002389"/>
            <a:ext cx="2989818" cy="2358388"/>
            <a:chOff x="2524939" y="2370173"/>
            <a:chExt cx="2989818" cy="2358388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6A46E68-1F1B-9B44-BC69-0B57CCCC597C}"/>
                </a:ext>
              </a:extLst>
            </p:cNvPr>
            <p:cNvSpPr/>
            <p:nvPr/>
          </p:nvSpPr>
          <p:spPr>
            <a:xfrm>
              <a:off x="3874933" y="3185883"/>
              <a:ext cx="1639824" cy="1542678"/>
            </a:xfrm>
            <a:prstGeom prst="hex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Research Designs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FE57F7A-C39F-0A41-90DA-2A3B450A7447}"/>
                </a:ext>
              </a:extLst>
            </p:cNvPr>
            <p:cNvSpPr/>
            <p:nvPr/>
          </p:nvSpPr>
          <p:spPr>
            <a:xfrm>
              <a:off x="2524939" y="2370173"/>
              <a:ext cx="1639824" cy="154267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Quant Methods</a:t>
              </a:r>
            </a:p>
          </p:txBody>
        </p:sp>
      </p:grpSp>
      <p:sp>
        <p:nvSpPr>
          <p:cNvPr id="33" name="Hexagon 32">
            <a:extLst>
              <a:ext uri="{FF2B5EF4-FFF2-40B4-BE49-F238E27FC236}">
                <a16:creationId xmlns:a16="http://schemas.microsoft.com/office/drawing/2014/main" id="{B236360F-8BE5-3441-9911-0B99CF6DE8EF}"/>
              </a:ext>
            </a:extLst>
          </p:cNvPr>
          <p:cNvSpPr/>
          <p:nvPr/>
        </p:nvSpPr>
        <p:spPr>
          <a:xfrm>
            <a:off x="1125953" y="3885915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Exam</a:t>
            </a:r>
          </a:p>
        </p:txBody>
      </p:sp>
    </p:spTree>
    <p:extLst>
      <p:ext uri="{BB962C8B-B14F-4D97-AF65-F5344CB8AC3E}">
        <p14:creationId xmlns:p14="http://schemas.microsoft.com/office/powerpoint/2010/main" val="19476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7D97-7BC3-F14C-A342-2ECEA972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391" y="526595"/>
            <a:ext cx="8875777" cy="662781"/>
          </a:xfrm>
        </p:spPr>
        <p:txBody>
          <a:bodyPr/>
          <a:lstStyle/>
          <a:p>
            <a:r>
              <a:rPr lang="en-US" dirty="0"/>
              <a:t>Data, Data and More Data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7C90613-654A-B54C-AD48-D01A9A357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534805"/>
              </p:ext>
            </p:extLst>
          </p:nvPr>
        </p:nvGraphicFramePr>
        <p:xfrm>
          <a:off x="2554014" y="1292772"/>
          <a:ext cx="7605986" cy="484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exagon 3">
            <a:extLst>
              <a:ext uri="{FF2B5EF4-FFF2-40B4-BE49-F238E27FC236}">
                <a16:creationId xmlns:a16="http://schemas.microsoft.com/office/drawing/2014/main" id="{24EF356C-0FD1-884C-8BE4-95BDA5C7160A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8509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2F8D-2FC4-044A-A565-5AC4A275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088" y="610864"/>
            <a:ext cx="8875777" cy="662781"/>
          </a:xfrm>
        </p:spPr>
        <p:txBody>
          <a:bodyPr/>
          <a:lstStyle/>
          <a:p>
            <a:r>
              <a:rPr lang="en-US" dirty="0"/>
              <a:t>Analysis Process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BFC2DD-1358-8D44-8FD4-C6081021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62" y="2363733"/>
            <a:ext cx="8140548" cy="2130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DE0A9F-5AE8-9246-BFE8-73812C1A1C7E}"/>
              </a:ext>
            </a:extLst>
          </p:cNvPr>
          <p:cNvSpPr txBox="1"/>
          <p:nvPr/>
        </p:nvSpPr>
        <p:spPr>
          <a:xfrm>
            <a:off x="1721225" y="4992415"/>
            <a:ext cx="900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Analysis is involved with both numeric and textual data and most times it is the combination of both that leads to great insight and a stronger story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A2BA2B7-621C-C74E-9617-7E7F48E8424F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989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F051D-D0BF-F94B-8954-EC2F34CD2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591" y="2580861"/>
            <a:ext cx="5217488" cy="4800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Interpret this: How was Canada doing?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69A726-AA2D-B446-ABA9-DC0B461F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86269"/>
              </p:ext>
            </p:extLst>
          </p:nvPr>
        </p:nvGraphicFramePr>
        <p:xfrm>
          <a:off x="6028480" y="2552700"/>
          <a:ext cx="559080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328">
                  <a:extLst>
                    <a:ext uri="{9D8B030D-6E8A-4147-A177-3AD203B41FA5}">
                      <a16:colId xmlns:a16="http://schemas.microsoft.com/office/drawing/2014/main" val="1349703389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023519406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217163781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298540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107,807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8,787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849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192A0C-80A9-8147-ABBC-940932A7B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44540"/>
              </p:ext>
            </p:extLst>
          </p:nvPr>
        </p:nvGraphicFramePr>
        <p:xfrm>
          <a:off x="6028480" y="3839044"/>
          <a:ext cx="55908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328">
                  <a:extLst>
                    <a:ext uri="{9D8B030D-6E8A-4147-A177-3AD203B41FA5}">
                      <a16:colId xmlns:a16="http://schemas.microsoft.com/office/drawing/2014/main" val="1349703389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023519406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217163781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298540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107,807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8,787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8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7046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cake, indoor, train, birthday&#10;&#10;Description automatically generated">
            <a:extLst>
              <a:ext uri="{FF2B5EF4-FFF2-40B4-BE49-F238E27FC236}">
                <a16:creationId xmlns:a16="http://schemas.microsoft.com/office/drawing/2014/main" id="{0F7DF606-6CF1-2F4D-B6CE-4822CDD2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698" y="241408"/>
            <a:ext cx="5582584" cy="2124105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4812F47-1504-6D4C-A097-4E3689EE195C}"/>
              </a:ext>
            </a:extLst>
          </p:cNvPr>
          <p:cNvSpPr txBox="1">
            <a:spLocks/>
          </p:cNvSpPr>
          <p:nvPr/>
        </p:nvSpPr>
        <p:spPr>
          <a:xfrm>
            <a:off x="582591" y="3797103"/>
            <a:ext cx="5217488" cy="48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Interpret this: How was Canada doing?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A50C58-3310-A14C-8F4F-964820D4959A}"/>
              </a:ext>
            </a:extLst>
          </p:cNvPr>
          <p:cNvSpPr txBox="1"/>
          <p:nvPr/>
        </p:nvSpPr>
        <p:spPr>
          <a:xfrm>
            <a:off x="5952498" y="5574680"/>
            <a:ext cx="574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Source: July 15, 2020 https://</a:t>
            </a:r>
            <a:r>
              <a:rPr lang="en-US" sz="1600" dirty="0" err="1"/>
              <a:t>www.worldometers.info</a:t>
            </a:r>
            <a:r>
              <a:rPr lang="en-US" sz="1600" dirty="0"/>
              <a:t>/coronavirus/</a:t>
            </a:r>
          </a:p>
        </p:txBody>
      </p:sp>
    </p:spTree>
    <p:extLst>
      <p:ext uri="{BB962C8B-B14F-4D97-AF65-F5344CB8AC3E}">
        <p14:creationId xmlns:p14="http://schemas.microsoft.com/office/powerpoint/2010/main" val="29976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3A3CCC-A625-FE4B-9917-BA360A05B4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69A726-AA2D-B446-ABA9-DC0B461F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71127"/>
              </p:ext>
            </p:extLst>
          </p:nvPr>
        </p:nvGraphicFramePr>
        <p:xfrm>
          <a:off x="577278" y="4148372"/>
          <a:ext cx="11037443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328">
                  <a:extLst>
                    <a:ext uri="{9D8B030D-6E8A-4147-A177-3AD203B41FA5}">
                      <a16:colId xmlns:a16="http://schemas.microsoft.com/office/drawing/2014/main" val="1349703389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023519406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217163781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29854012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48375682"/>
                    </a:ext>
                  </a:extLst>
                </a:gridCol>
                <a:gridCol w="1406385">
                  <a:extLst>
                    <a:ext uri="{9D8B030D-6E8A-4147-A177-3AD203B41FA5}">
                      <a16:colId xmlns:a16="http://schemas.microsoft.com/office/drawing/2014/main" val="1284594828"/>
                    </a:ext>
                  </a:extLst>
                </a:gridCol>
                <a:gridCol w="1207606">
                  <a:extLst>
                    <a:ext uri="{9D8B030D-6E8A-4147-A177-3AD203B41FA5}">
                      <a16:colId xmlns:a16="http://schemas.microsoft.com/office/drawing/2014/main" val="1833358792"/>
                    </a:ext>
                  </a:extLst>
                </a:gridCol>
                <a:gridCol w="1461050">
                  <a:extLst>
                    <a:ext uri="{9D8B030D-6E8A-4147-A177-3AD203B41FA5}">
                      <a16:colId xmlns:a16="http://schemas.microsoft.com/office/drawing/2014/main" val="4185346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Tests/1 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  <a:p>
                      <a:r>
                        <a:rPr lang="en-US" dirty="0"/>
                        <a:t>(Millions)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107,807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8,787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85,104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8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121,974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70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98889E-5B2C-804D-B35A-9386792C1635}"/>
              </a:ext>
            </a:extLst>
          </p:cNvPr>
          <p:cNvSpPr txBox="1"/>
          <p:nvPr/>
        </p:nvSpPr>
        <p:spPr>
          <a:xfrm>
            <a:off x="5049078" y="6172200"/>
            <a:ext cx="666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July 15, 2020 https://</a:t>
            </a:r>
            <a:r>
              <a:rPr lang="en-US" sz="1600" dirty="0" err="1"/>
              <a:t>www.worldometers.info</a:t>
            </a:r>
            <a:r>
              <a:rPr lang="en-US" sz="1600" dirty="0"/>
              <a:t>/coronavirus/</a:t>
            </a:r>
          </a:p>
        </p:txBody>
      </p:sp>
      <p:pic>
        <p:nvPicPr>
          <p:cNvPr id="5" name="Picture 4" descr="A picture containing cake, indoor, train, birthday&#10;&#10;Description automatically generated">
            <a:extLst>
              <a:ext uri="{FF2B5EF4-FFF2-40B4-BE49-F238E27FC236}">
                <a16:creationId xmlns:a16="http://schemas.microsoft.com/office/drawing/2014/main" id="{9918AEF4-FD6C-F844-8EDB-F920AE00F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78" y="1458977"/>
            <a:ext cx="6808743" cy="2590643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71F8D4A-3914-3248-959A-E267C9DF3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913" y="2554357"/>
            <a:ext cx="4236065" cy="874643"/>
          </a:xfrm>
        </p:spPr>
        <p:txBody>
          <a:bodyPr/>
          <a:lstStyle/>
          <a:p>
            <a:r>
              <a:rPr lang="en-US" dirty="0"/>
              <a:t>Interpret this: How was Canada doing?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4478540-7A55-A14F-A390-DB74DF598C64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31623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69A726-AA2D-B446-ABA9-DC0B461F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22824"/>
              </p:ext>
            </p:extLst>
          </p:nvPr>
        </p:nvGraphicFramePr>
        <p:xfrm>
          <a:off x="577277" y="4100483"/>
          <a:ext cx="11037443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328">
                  <a:extLst>
                    <a:ext uri="{9D8B030D-6E8A-4147-A177-3AD203B41FA5}">
                      <a16:colId xmlns:a16="http://schemas.microsoft.com/office/drawing/2014/main" val="1349703389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023519406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217163781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29854012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48375682"/>
                    </a:ext>
                  </a:extLst>
                </a:gridCol>
                <a:gridCol w="1406385">
                  <a:extLst>
                    <a:ext uri="{9D8B030D-6E8A-4147-A177-3AD203B41FA5}">
                      <a16:colId xmlns:a16="http://schemas.microsoft.com/office/drawing/2014/main" val="1284594828"/>
                    </a:ext>
                  </a:extLst>
                </a:gridCol>
                <a:gridCol w="1207606">
                  <a:extLst>
                    <a:ext uri="{9D8B030D-6E8A-4147-A177-3AD203B41FA5}">
                      <a16:colId xmlns:a16="http://schemas.microsoft.com/office/drawing/2014/main" val="1833358792"/>
                    </a:ext>
                  </a:extLst>
                </a:gridCol>
                <a:gridCol w="1461050">
                  <a:extLst>
                    <a:ext uri="{9D8B030D-6E8A-4147-A177-3AD203B41FA5}">
                      <a16:colId xmlns:a16="http://schemas.microsoft.com/office/drawing/2014/main" val="4185346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Tests/1 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  <a:p>
                      <a:r>
                        <a:rPr lang="en-US" dirty="0"/>
                        <a:t>(Millions)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107,807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8,787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85,104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8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3,476,836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62,841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138,199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130,637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1,887,959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72,921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8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907,645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55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98889E-5B2C-804D-B35A-9386792C1635}"/>
              </a:ext>
            </a:extLst>
          </p:cNvPr>
          <p:cNvSpPr txBox="1"/>
          <p:nvPr/>
        </p:nvSpPr>
        <p:spPr>
          <a:xfrm>
            <a:off x="5067484" y="6476416"/>
            <a:ext cx="666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July 15, 2020 https://</a:t>
            </a:r>
            <a:r>
              <a:rPr lang="en-US" sz="1600" dirty="0" err="1"/>
              <a:t>www.worldometers.info</a:t>
            </a:r>
            <a:r>
              <a:rPr lang="en-US" sz="1600" dirty="0"/>
              <a:t>/coronavirus/</a:t>
            </a:r>
          </a:p>
        </p:txBody>
      </p:sp>
      <p:pic>
        <p:nvPicPr>
          <p:cNvPr id="8" name="Picture 7" descr="A picture containing cake, indoor, train, birthday&#10;&#10;Description automatically generated">
            <a:extLst>
              <a:ext uri="{FF2B5EF4-FFF2-40B4-BE49-F238E27FC236}">
                <a16:creationId xmlns:a16="http://schemas.microsoft.com/office/drawing/2014/main" id="{094FBD93-0502-D84E-BBA5-643A9AC3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877109"/>
            <a:ext cx="5442521" cy="2070813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32C91CC-FA69-9E40-A080-EF177DF2F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315" y="2672498"/>
            <a:ext cx="5217488" cy="480037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Interpret this: How was Canada doing?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67285EE-2CE3-1E41-B1F8-D4281A1D0A28}"/>
              </a:ext>
            </a:extLst>
          </p:cNvPr>
          <p:cNvSpPr/>
          <p:nvPr/>
        </p:nvSpPr>
        <p:spPr>
          <a:xfrm rot="1978346">
            <a:off x="10709706" y="283582"/>
            <a:ext cx="1376258" cy="1129002"/>
          </a:xfrm>
          <a:prstGeom prst="hexagon">
            <a:avLst>
              <a:gd name="adj" fmla="val 20648"/>
              <a:gd name="vf" fmla="val 11547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Analytics&amp; Insights</a:t>
            </a:r>
          </a:p>
        </p:txBody>
      </p:sp>
    </p:spTree>
    <p:extLst>
      <p:ext uri="{BB962C8B-B14F-4D97-AF65-F5344CB8AC3E}">
        <p14:creationId xmlns:p14="http://schemas.microsoft.com/office/powerpoint/2010/main" val="23148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69A726-AA2D-B446-ABA9-DC0B461F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06346"/>
              </p:ext>
            </p:extLst>
          </p:nvPr>
        </p:nvGraphicFramePr>
        <p:xfrm>
          <a:off x="577278" y="2439528"/>
          <a:ext cx="11037443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328">
                  <a:extLst>
                    <a:ext uri="{9D8B030D-6E8A-4147-A177-3AD203B41FA5}">
                      <a16:colId xmlns:a16="http://schemas.microsoft.com/office/drawing/2014/main" val="1349703389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023519406"/>
                    </a:ext>
                  </a:extLst>
                </a:gridCol>
                <a:gridCol w="1334328">
                  <a:extLst>
                    <a:ext uri="{9D8B030D-6E8A-4147-A177-3AD203B41FA5}">
                      <a16:colId xmlns:a16="http://schemas.microsoft.com/office/drawing/2014/main" val="3217163781"/>
                    </a:ext>
                  </a:extLst>
                </a:gridCol>
                <a:gridCol w="1587818">
                  <a:extLst>
                    <a:ext uri="{9D8B030D-6E8A-4147-A177-3AD203B41FA5}">
                      <a16:colId xmlns:a16="http://schemas.microsoft.com/office/drawing/2014/main" val="29854012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48375682"/>
                    </a:ext>
                  </a:extLst>
                </a:gridCol>
                <a:gridCol w="1406385">
                  <a:extLst>
                    <a:ext uri="{9D8B030D-6E8A-4147-A177-3AD203B41FA5}">
                      <a16:colId xmlns:a16="http://schemas.microsoft.com/office/drawing/2014/main" val="1284594828"/>
                    </a:ext>
                  </a:extLst>
                </a:gridCol>
                <a:gridCol w="1207606">
                  <a:extLst>
                    <a:ext uri="{9D8B030D-6E8A-4147-A177-3AD203B41FA5}">
                      <a16:colId xmlns:a16="http://schemas.microsoft.com/office/drawing/2014/main" val="1833358792"/>
                    </a:ext>
                  </a:extLst>
                </a:gridCol>
                <a:gridCol w="1461050">
                  <a:extLst>
                    <a:ext uri="{9D8B030D-6E8A-4147-A177-3AD203B41FA5}">
                      <a16:colId xmlns:a16="http://schemas.microsoft.com/office/drawing/2014/main" val="4185346440"/>
                    </a:ext>
                  </a:extLst>
                </a:gridCol>
              </a:tblGrid>
              <a:tr h="334838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Tests/1 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  <a:p>
                      <a:r>
                        <a:rPr lang="en-US" dirty="0"/>
                        <a:t>(Millions)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107,807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8,787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85,104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8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121,974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200,436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76,093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21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103,265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474,422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6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3,476,836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62,841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138,199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130,637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7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1,887,959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72,921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8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907,645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55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98889E-5B2C-804D-B35A-9386792C1635}"/>
              </a:ext>
            </a:extLst>
          </p:cNvPr>
          <p:cNvSpPr txBox="1"/>
          <p:nvPr/>
        </p:nvSpPr>
        <p:spPr>
          <a:xfrm>
            <a:off x="5078895" y="6358928"/>
            <a:ext cx="666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July 15, 2020 https://</a:t>
            </a:r>
            <a:r>
              <a:rPr lang="en-US" sz="1600" dirty="0" err="1"/>
              <a:t>www.worldometers.info</a:t>
            </a:r>
            <a:r>
              <a:rPr lang="en-US" sz="1600" dirty="0"/>
              <a:t>/coronavirus/</a:t>
            </a:r>
          </a:p>
        </p:txBody>
      </p:sp>
      <p:pic>
        <p:nvPicPr>
          <p:cNvPr id="5" name="Picture 4" descr="A picture containing cake, indoor, train, birthday&#10;&#10;Description automatically generated">
            <a:extLst>
              <a:ext uri="{FF2B5EF4-FFF2-40B4-BE49-F238E27FC236}">
                <a16:creationId xmlns:a16="http://schemas.microsoft.com/office/drawing/2014/main" id="{25122E01-C6F5-2E4D-9FB5-DAE41F1A4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9795"/>
            <a:ext cx="5442521" cy="2070813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F85D582-1255-A746-8BF6-D53383263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313" y="1881651"/>
            <a:ext cx="5217488" cy="480037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Interpret this: How was Canada doing?</a:t>
            </a:r>
          </a:p>
        </p:txBody>
      </p:sp>
    </p:spTree>
    <p:extLst>
      <p:ext uri="{BB962C8B-B14F-4D97-AF65-F5344CB8AC3E}">
        <p14:creationId xmlns:p14="http://schemas.microsoft.com/office/powerpoint/2010/main" val="39518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E023-B7BA-0A40-951C-F7736E8D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69A726-AA2D-B446-ABA9-DC0B461F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15693"/>
              </p:ext>
            </p:extLst>
          </p:nvPr>
        </p:nvGraphicFramePr>
        <p:xfrm>
          <a:off x="131123" y="2471964"/>
          <a:ext cx="11929754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76">
                  <a:extLst>
                    <a:ext uri="{9D8B030D-6E8A-4147-A177-3AD203B41FA5}">
                      <a16:colId xmlns:a16="http://schemas.microsoft.com/office/drawing/2014/main" val="3283252627"/>
                    </a:ext>
                  </a:extLst>
                </a:gridCol>
                <a:gridCol w="1439752">
                  <a:extLst>
                    <a:ext uri="{9D8B030D-6E8A-4147-A177-3AD203B41FA5}">
                      <a16:colId xmlns:a16="http://schemas.microsoft.com/office/drawing/2014/main" val="1349703389"/>
                    </a:ext>
                  </a:extLst>
                </a:gridCol>
                <a:gridCol w="1292717">
                  <a:extLst>
                    <a:ext uri="{9D8B030D-6E8A-4147-A177-3AD203B41FA5}">
                      <a16:colId xmlns:a16="http://schemas.microsoft.com/office/drawing/2014/main" val="3023519406"/>
                    </a:ext>
                  </a:extLst>
                </a:gridCol>
                <a:gridCol w="1292717">
                  <a:extLst>
                    <a:ext uri="{9D8B030D-6E8A-4147-A177-3AD203B41FA5}">
                      <a16:colId xmlns:a16="http://schemas.microsoft.com/office/drawing/2014/main" val="3217163781"/>
                    </a:ext>
                  </a:extLst>
                </a:gridCol>
                <a:gridCol w="1417486">
                  <a:extLst>
                    <a:ext uri="{9D8B030D-6E8A-4147-A177-3AD203B41FA5}">
                      <a16:colId xmlns:a16="http://schemas.microsoft.com/office/drawing/2014/main" val="2985401243"/>
                    </a:ext>
                  </a:extLst>
                </a:gridCol>
                <a:gridCol w="1443308">
                  <a:extLst>
                    <a:ext uri="{9D8B030D-6E8A-4147-A177-3AD203B41FA5}">
                      <a16:colId xmlns:a16="http://schemas.microsoft.com/office/drawing/2014/main" val="1248375682"/>
                    </a:ext>
                  </a:extLst>
                </a:gridCol>
                <a:gridCol w="1303863">
                  <a:extLst>
                    <a:ext uri="{9D8B030D-6E8A-4147-A177-3AD203B41FA5}">
                      <a16:colId xmlns:a16="http://schemas.microsoft.com/office/drawing/2014/main" val="1284594828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1833358792"/>
                    </a:ext>
                  </a:extLst>
                </a:gridCol>
                <a:gridCol w="1358348">
                  <a:extLst>
                    <a:ext uri="{9D8B030D-6E8A-4147-A177-3AD203B41FA5}">
                      <a16:colId xmlns:a16="http://schemas.microsoft.com/office/drawing/2014/main" val="4185346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Cases/1M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Deaths/1M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Tests/1M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  <a:p>
                      <a:r>
                        <a:rPr lang="en-US" sz="1400" dirty="0"/>
                        <a:t>(Millions)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107,807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8,787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85,104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849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b="1" dirty="0"/>
                        <a:t>Better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Australia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9,980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121,974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198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22,220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4,542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370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Argentina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103,265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3,099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1,903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2,284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474,422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630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200,436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9,139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2,392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76,093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785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Not Good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USA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3,476,836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62,841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138,199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10,502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130,637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798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Brazil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1,887,959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21,783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72,921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8,880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21,508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8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Caution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907,645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26,179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23,727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8,553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1,380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055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98889E-5B2C-804D-B35A-9386792C1635}"/>
              </a:ext>
            </a:extLst>
          </p:cNvPr>
          <p:cNvSpPr txBox="1"/>
          <p:nvPr/>
        </p:nvSpPr>
        <p:spPr>
          <a:xfrm>
            <a:off x="5527996" y="6352445"/>
            <a:ext cx="666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July 15, 2020 https://</a:t>
            </a:r>
            <a:r>
              <a:rPr lang="en-US" sz="1600" dirty="0" err="1"/>
              <a:t>www.worldometers.info</a:t>
            </a:r>
            <a:r>
              <a:rPr lang="en-US" sz="1600" dirty="0"/>
              <a:t>/coronavirus/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85014A-10BF-7E4B-840F-6B9A511C6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340" y="1895049"/>
            <a:ext cx="5217488" cy="480037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Context is invaluable to tell a full story. </a:t>
            </a:r>
          </a:p>
        </p:txBody>
      </p:sp>
      <p:pic>
        <p:nvPicPr>
          <p:cNvPr id="7" name="Picture 6" descr="A picture containing cake, indoor, train, birthday&#10;&#10;Description automatically generated">
            <a:extLst>
              <a:ext uri="{FF2B5EF4-FFF2-40B4-BE49-F238E27FC236}">
                <a16:creationId xmlns:a16="http://schemas.microsoft.com/office/drawing/2014/main" id="{40A0A733-E328-314F-A0ED-A235AF99E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9795"/>
            <a:ext cx="5442521" cy="20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1482</Words>
  <Application>Microsoft Macintosh PowerPoint</Application>
  <PresentationFormat>Widescreen</PresentationFormat>
  <Paragraphs>453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Elephant</vt:lpstr>
      <vt:lpstr>BrushVTI</vt:lpstr>
      <vt:lpstr>CAIP Canada Exam Prep Seminar: Analytics &amp; Insight</vt:lpstr>
      <vt:lpstr>Analytics and Insights</vt:lpstr>
      <vt:lpstr>Data, Data and More Data</vt:lpstr>
      <vt:lpstr>Analysis Process</vt:lpstr>
      <vt:lpstr>PowerPoint Presentation</vt:lpstr>
      <vt:lpstr>PowerPoint Presentation</vt:lpstr>
      <vt:lpstr>PowerPoint Presentation</vt:lpstr>
      <vt:lpstr>PowerPoint Presentation</vt:lpstr>
      <vt:lpstr>Analysis</vt:lpstr>
      <vt:lpstr>Formulas Sheet</vt:lpstr>
      <vt:lpstr>Types of Analysis</vt:lpstr>
      <vt:lpstr>Types of Analysis</vt:lpstr>
      <vt:lpstr>Worth a Review</vt:lpstr>
      <vt:lpstr>Do some exploring yourself!</vt:lpstr>
      <vt:lpstr>In our chat room, choose an analysis and briefly describe: 1. marketing issue 2. type of analysis 3. type of data 4. types of conclusions drawn based on the analysis</vt:lpstr>
      <vt:lpstr>Analytics &amp; Interpretation</vt:lpstr>
      <vt:lpstr>Triangulation/ Convergence</vt:lpstr>
      <vt:lpstr>Building Insights</vt:lpstr>
      <vt:lpstr>Building Insights: So What? What’s Next?</vt:lpstr>
      <vt:lpstr>Insights</vt:lpstr>
      <vt:lpstr>Building Insights: So What? What’s Next?</vt:lpstr>
      <vt:lpstr>PowerPoint Presentation</vt:lpstr>
      <vt:lpstr>Your Turn Now Practice Questions Next!</vt:lpstr>
      <vt:lpstr>What’s Up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CAIP Canada Exam Prep Seminar: Analytics &amp; Insight</dc:title>
  <dc:creator>Robert Wong</dc:creator>
  <cp:lastModifiedBy>Robert Wong</cp:lastModifiedBy>
  <cp:revision>21</cp:revision>
  <dcterms:created xsi:type="dcterms:W3CDTF">2020-08-05T15:23:04Z</dcterms:created>
  <dcterms:modified xsi:type="dcterms:W3CDTF">2020-09-10T02:06:49Z</dcterms:modified>
</cp:coreProperties>
</file>